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337" r:id="rId4"/>
    <p:sldId id="258" r:id="rId5"/>
    <p:sldId id="306" r:id="rId6"/>
    <p:sldId id="307" r:id="rId7"/>
    <p:sldId id="308" r:id="rId8"/>
    <p:sldId id="310" r:id="rId9"/>
    <p:sldId id="311" r:id="rId10"/>
    <p:sldId id="315" r:id="rId11"/>
    <p:sldId id="271" r:id="rId12"/>
    <p:sldId id="272" r:id="rId13"/>
    <p:sldId id="273" r:id="rId14"/>
    <p:sldId id="261" r:id="rId15"/>
    <p:sldId id="274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35" r:id="rId24"/>
    <p:sldId id="275" r:id="rId25"/>
    <p:sldId id="278" r:id="rId26"/>
    <p:sldId id="279" r:id="rId27"/>
    <p:sldId id="282" r:id="rId28"/>
    <p:sldId id="296" r:id="rId29"/>
    <p:sldId id="287" r:id="rId30"/>
    <p:sldId id="288" r:id="rId31"/>
    <p:sldId id="281" r:id="rId32"/>
    <p:sldId id="280" r:id="rId33"/>
    <p:sldId id="285" r:id="rId34"/>
    <p:sldId id="290" r:id="rId35"/>
    <p:sldId id="289" r:id="rId36"/>
    <p:sldId id="291" r:id="rId37"/>
    <p:sldId id="292" r:id="rId38"/>
    <p:sldId id="283" r:id="rId39"/>
    <p:sldId id="284" r:id="rId40"/>
    <p:sldId id="294" r:id="rId41"/>
    <p:sldId id="298" r:id="rId42"/>
    <p:sldId id="297" r:id="rId43"/>
    <p:sldId id="299" r:id="rId44"/>
    <p:sldId id="295" r:id="rId45"/>
    <p:sldId id="336" r:id="rId46"/>
    <p:sldId id="276" r:id="rId47"/>
    <p:sldId id="300" r:id="rId48"/>
    <p:sldId id="301" r:id="rId49"/>
    <p:sldId id="302" r:id="rId50"/>
    <p:sldId id="303" r:id="rId51"/>
    <p:sldId id="305" r:id="rId52"/>
    <p:sldId id="304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55" r:id="rId66"/>
    <p:sldId id="333" r:id="rId67"/>
    <p:sldId id="334" r:id="rId68"/>
    <p:sldId id="269" r:id="rId69"/>
    <p:sldId id="277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40" r:id="rId85"/>
  </p:sldIdLst>
  <p:sldSz cx="12190413" cy="6858000"/>
  <p:notesSz cx="6858000" cy="9144000"/>
  <p:custDataLst>
    <p:tags r:id="rId8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CC00"/>
    <a:srgbClr val="FF6600"/>
    <a:srgbClr val="FF0000"/>
    <a:srgbClr val="99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3" autoAdjust="0"/>
    <p:restoredTop sz="87500" autoAdjust="0"/>
  </p:normalViewPr>
  <p:slideViewPr>
    <p:cSldViewPr showGuides="1">
      <p:cViewPr varScale="1">
        <p:scale>
          <a:sx n="75" d="100"/>
          <a:sy n="75" d="100"/>
        </p:scale>
        <p:origin x="792" y="22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1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61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43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58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615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2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471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297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546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98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115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15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82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14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958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55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754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610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E89B1-B476-4C59-A1AE-E6F2A1941AB8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1965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53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03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lambda = 0.0068926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2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lambda = 0.0068926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59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lambda = 0.0068926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7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Lambda1 = lambda*alpha</a:t>
            </a:r>
          </a:p>
          <a:p>
            <a:r>
              <a:rPr lang="en-US" dirty="0"/>
              <a:t>Lambda2</a:t>
            </a:r>
            <a:r>
              <a:rPr lang="en-US" baseline="0" dirty="0"/>
              <a:t> = lambda*(1-alpha)/2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15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lambda = 0.0068926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89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77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pic>
        <p:nvPicPr>
          <p:cNvPr id="8" name="SD_ART_Logo_bmkAr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1"/>
            <a:ext cx="5287310" cy="626400"/>
          </a:xfrm>
          <a:prstGeom prst="rect">
            <a:avLst/>
          </a:prstGeom>
        </p:spPr>
      </p:pic>
      <p:pic>
        <p:nvPicPr>
          <p:cNvPr id="7" name="SD_ART_Logo_bmkAr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1"/>
            <a:ext cx="5287310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5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en-GB" smtClean="0"/>
              <a:t>23 October,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631710" y="6438110"/>
            <a:ext cx="22322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23 October 2017</a:t>
            </a:r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en-GB" smtClean="0"/>
              <a:t>23 October,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en-GB" smtClean="0"/>
              <a:t>23 October, 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en-GB" smtClean="0"/>
              <a:t>23 October, 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2345" y="1749631"/>
            <a:ext cx="11345723" cy="3941052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22345" y="687228"/>
            <a:ext cx="11345723" cy="521883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3218" y="138544"/>
            <a:ext cx="3866648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748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/>
              <a:t>Presentation title</a:t>
            </a:r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1624" y="138544"/>
            <a:ext cx="1602108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1748" eaLnBrk="1" hangingPunct="1">
              <a:spcBef>
                <a:spcPct val="0"/>
              </a:spcBef>
              <a:defRPr sz="8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51618" y="140068"/>
            <a:ext cx="416450" cy="13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1170371" eaLnBrk="1" hangingPunct="1">
              <a:defRPr sz="8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3990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en-GB" smtClean="0"/>
              <a:pPr/>
              <a:t>23 October, 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en-GB" sz="900" dirty="0"/>
              <a:t>07 August 2015</a:t>
            </a:r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/>
          <p:cNvSpPr txBox="1"/>
          <p:nvPr userDrawn="1"/>
        </p:nvSpPr>
        <p:spPr>
          <a:xfrm>
            <a:off x="12425388" y="6244790"/>
            <a:ext cx="230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sz="1100" noProof="1">
                <a:solidFill>
                  <a:schemeClr val="bg1"/>
                </a:solidFill>
              </a:rPr>
              <a:t>Add Presentation Title </a:t>
            </a:r>
            <a:br>
              <a:rPr lang="en-GB" sz="1100" noProof="1">
                <a:solidFill>
                  <a:schemeClr val="bg1"/>
                </a:solidFill>
              </a:rPr>
            </a:br>
            <a:r>
              <a:rPr lang="en-GB" sz="1100" noProof="1">
                <a:solidFill>
                  <a:schemeClr val="bg1"/>
                </a:solidFill>
              </a:rPr>
              <a:t>in Footer via ”Insert”; </a:t>
            </a:r>
            <a:br>
              <a:rPr lang="en-GB" sz="1100" noProof="1">
                <a:solidFill>
                  <a:schemeClr val="bg1"/>
                </a:solidFill>
              </a:rPr>
            </a:br>
            <a:r>
              <a:rPr lang="en-GB" sz="1100" noProof="1">
                <a:solidFill>
                  <a:schemeClr val="bg1"/>
                </a:solidFill>
              </a:rPr>
              <a:t>”Header &amp; Footer”</a:t>
            </a:r>
          </a:p>
        </p:txBody>
      </p:sp>
      <p:cxnSp>
        <p:nvCxnSpPr>
          <p:cNvPr id="11" name="Straight Connector 13"/>
          <p:cNvCxnSpPr/>
          <p:nvPr userDrawn="1"/>
        </p:nvCxnSpPr>
        <p:spPr bwMode="auto">
          <a:xfrm>
            <a:off x="12250613" y="6597352"/>
            <a:ext cx="1919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10" Type="http://schemas.openxmlformats.org/officeDocument/2006/relationships/image" Target="../media/image60.gif"/><Relationship Id="rId4" Type="http://schemas.microsoft.com/office/2007/relationships/hdphoto" Target="../media/hdphoto1.wdp"/><Relationship Id="rId9" Type="http://schemas.openxmlformats.org/officeDocument/2006/relationships/image" Target="../media/image59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66.g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github.com/sorhawell/ffintro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Advanced Analysis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Søren</a:t>
            </a:r>
            <a:r>
              <a:rPr lang="en-GB" dirty="0"/>
              <a:t> H. Welling, </a:t>
            </a:r>
            <a:r>
              <a:rPr lang="en-GB" dirty="0" err="1"/>
              <a:t>Pharmatronics</a:t>
            </a:r>
            <a:endParaRPr lang="en-GB" dirty="0"/>
          </a:p>
          <a:p>
            <a:r>
              <a:rPr lang="en-GB" dirty="0"/>
              <a:t>Agnes Martine Nielsen, DTU Compute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D66C-9639-46D8-937D-065467677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9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</a:t>
            </a:fld>
            <a:endParaRPr lang="en-GB" sz="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82040-1726-4F04-B6AB-D65B97FA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7" y="840544"/>
            <a:ext cx="4589552" cy="30826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FB1606-9B86-4518-BBEB-906148EC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738" y="907862"/>
            <a:ext cx="4300543" cy="29589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BA07FC-B078-42E4-89B0-0F548F879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36"/>
          <a:stretch/>
        </p:blipFill>
        <p:spPr>
          <a:xfrm>
            <a:off x="1209478" y="1279870"/>
            <a:ext cx="2123593" cy="2109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FE4709-4753-4D90-B5DE-BAA42669A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36"/>
          <a:stretch/>
        </p:blipFill>
        <p:spPr>
          <a:xfrm>
            <a:off x="7015731" y="1347188"/>
            <a:ext cx="1993633" cy="19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consist of pairs: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{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Task: Learn mapping from </a:t>
                </a:r>
                <a:r>
                  <a:rPr lang="en-US" b="1" i="1" dirty="0"/>
                  <a:t>x </a:t>
                </a:r>
                <a:r>
                  <a:rPr lang="en-US" dirty="0"/>
                  <a:t>to</a:t>
                </a:r>
                <a:r>
                  <a:rPr lang="en-US" i="1" dirty="0"/>
                  <a:t> y</a:t>
                </a:r>
                <a:br>
                  <a:rPr lang="en-US" dirty="0"/>
                </a:br>
                <a:r>
                  <a:rPr lang="en-US" dirty="0"/>
                  <a:t>			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43823" y="1884089"/>
            <a:ext cx="1131103" cy="346954"/>
            <a:chOff x="2443823" y="1884089"/>
            <a:chExt cx="1131103" cy="346954"/>
          </a:xfrm>
        </p:grpSpPr>
        <p:sp>
          <p:nvSpPr>
            <p:cNvPr id="10" name="Rectangular Callout 9"/>
            <p:cNvSpPr/>
            <p:nvPr/>
          </p:nvSpPr>
          <p:spPr bwMode="auto">
            <a:xfrm>
              <a:off x="2443823" y="1884089"/>
              <a:ext cx="1131103" cy="346954"/>
            </a:xfrm>
            <a:prstGeom prst="wedgeRectCallout">
              <a:avLst>
                <a:gd name="adj1" fmla="val 53062"/>
                <a:gd name="adj2" fmla="val -100366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43823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90950" y="1884089"/>
            <a:ext cx="1131103" cy="346954"/>
            <a:chOff x="3790950" y="1884089"/>
            <a:chExt cx="1131103" cy="346954"/>
          </a:xfrm>
        </p:grpSpPr>
        <p:sp>
          <p:nvSpPr>
            <p:cNvPr id="13" name="Rectangular Callout 12"/>
            <p:cNvSpPr/>
            <p:nvPr/>
          </p:nvSpPr>
          <p:spPr bwMode="auto">
            <a:xfrm>
              <a:off x="3790950" y="1884089"/>
              <a:ext cx="1131103" cy="346954"/>
            </a:xfrm>
            <a:prstGeom prst="wedgeRectCallout">
              <a:avLst>
                <a:gd name="adj1" fmla="val -49827"/>
                <a:gd name="adj2" fmla="val -100366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0950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142443" y="2852936"/>
            <a:ext cx="4320480" cy="3361520"/>
            <a:chOff x="1142443" y="2852936"/>
            <a:chExt cx="4320480" cy="3361520"/>
          </a:xfrm>
        </p:grpSpPr>
        <p:sp>
          <p:nvSpPr>
            <p:cNvPr id="92" name="Oval 91"/>
            <p:cNvSpPr/>
            <p:nvPr/>
          </p:nvSpPr>
          <p:spPr bwMode="auto">
            <a:xfrm>
              <a:off x="3455083" y="4149080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3862958" y="4221088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3790950" y="3861048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4295006" y="3717032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142443" y="2852936"/>
              <a:ext cx="4320480" cy="3361520"/>
              <a:chOff x="1142443" y="2852936"/>
              <a:chExt cx="4320480" cy="336152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142443" y="2852936"/>
                <a:ext cx="4320480" cy="3361520"/>
                <a:chOff x="6383238" y="1291616"/>
                <a:chExt cx="4320480" cy="3361520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 bwMode="auto">
                <a:xfrm flipV="1">
                  <a:off x="7103318" y="1291616"/>
                  <a:ext cx="0" cy="336152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Arrow Connector 42"/>
                <p:cNvCxnSpPr/>
                <p:nvPr/>
              </p:nvCxnSpPr>
              <p:spPr bwMode="auto">
                <a:xfrm>
                  <a:off x="6383238" y="4005064"/>
                  <a:ext cx="432048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" name="TextBox 43"/>
                <p:cNvSpPr txBox="1"/>
                <p:nvPr/>
              </p:nvSpPr>
              <p:spPr>
                <a:xfrm>
                  <a:off x="10167815" y="4005064"/>
                  <a:ext cx="4320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x</a:t>
                  </a:r>
                  <a:r>
                    <a:rPr lang="en-US" baseline="-25000"/>
                    <a:t>1</a:t>
                  </a:r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671270" y="1426785"/>
                  <a:ext cx="5275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p:sp>
              <p:nvSpPr>
                <p:cNvPr id="46" name="Oval 45"/>
                <p:cNvSpPr/>
                <p:nvPr/>
              </p:nvSpPr>
              <p:spPr bwMode="auto">
                <a:xfrm>
                  <a:off x="7823398" y="3212976"/>
                  <a:ext cx="144016" cy="144016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 bwMode="auto">
                <a:xfrm>
                  <a:off x="7975798" y="2852936"/>
                  <a:ext cx="144016" cy="144016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 bwMode="auto">
                <a:xfrm>
                  <a:off x="8543478" y="2996952"/>
                  <a:ext cx="144016" cy="144016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2457483" y="5674472"/>
                <a:ext cx="1995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Regression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15797" y="2852936"/>
            <a:ext cx="4320480" cy="3361520"/>
            <a:chOff x="6415797" y="2852936"/>
            <a:chExt cx="4320480" cy="3361520"/>
          </a:xfrm>
        </p:grpSpPr>
        <p:grpSp>
          <p:nvGrpSpPr>
            <p:cNvPr id="79" name="Group 78"/>
            <p:cNvGrpSpPr/>
            <p:nvPr/>
          </p:nvGrpSpPr>
          <p:grpSpPr>
            <a:xfrm>
              <a:off x="6415797" y="2852936"/>
              <a:ext cx="4320480" cy="3361520"/>
              <a:chOff x="6383238" y="1291616"/>
              <a:chExt cx="4320480" cy="3361520"/>
            </a:xfrm>
          </p:grpSpPr>
          <p:sp>
            <p:nvSpPr>
              <p:cNvPr id="80" name="Multiply 79"/>
              <p:cNvSpPr/>
              <p:nvPr/>
            </p:nvSpPr>
            <p:spPr bwMode="auto">
              <a:xfrm>
                <a:off x="8944462" y="186631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 bwMode="auto">
              <a:xfrm flipV="1">
                <a:off x="7103318" y="1291616"/>
                <a:ext cx="0" cy="33615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Straight Arrow Connector 81"/>
              <p:cNvCxnSpPr/>
              <p:nvPr/>
            </p:nvCxnSpPr>
            <p:spPr bwMode="auto">
              <a:xfrm>
                <a:off x="6383238" y="4005064"/>
                <a:ext cx="432048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3" name="TextBox 82"/>
              <p:cNvSpPr txBox="1"/>
              <p:nvPr/>
            </p:nvSpPr>
            <p:spPr>
              <a:xfrm>
                <a:off x="10167815" y="4005064"/>
                <a:ext cx="4320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671270" y="1426785"/>
                <a:ext cx="527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7823398" y="32129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8327454" y="33653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7975798" y="285293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8543478" y="2996952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89" name="Multiply 88"/>
              <p:cNvSpPr/>
              <p:nvPr/>
            </p:nvSpPr>
            <p:spPr bwMode="auto">
              <a:xfrm>
                <a:off x="9159738" y="2069639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0" name="Multiply 89"/>
              <p:cNvSpPr/>
              <p:nvPr/>
            </p:nvSpPr>
            <p:spPr bwMode="auto">
              <a:xfrm>
                <a:off x="8870908" y="2283234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1" name="Multiply 90"/>
              <p:cNvSpPr/>
              <p:nvPr/>
            </p:nvSpPr>
            <p:spPr bwMode="auto">
              <a:xfrm>
                <a:off x="9231746" y="235767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737625" y="5674472"/>
              <a:ext cx="1995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9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Task: Discover patterns in data			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11188" y="1892215"/>
            <a:ext cx="1131103" cy="346954"/>
            <a:chOff x="2443823" y="1884089"/>
            <a:chExt cx="1131103" cy="346954"/>
          </a:xfrm>
        </p:grpSpPr>
        <p:sp>
          <p:nvSpPr>
            <p:cNvPr id="10" name="Rectangular Callout 9"/>
            <p:cNvSpPr/>
            <p:nvPr/>
          </p:nvSpPr>
          <p:spPr bwMode="auto">
            <a:xfrm>
              <a:off x="2443823" y="1884089"/>
              <a:ext cx="1131103" cy="346954"/>
            </a:xfrm>
            <a:prstGeom prst="wedgeRectCallout">
              <a:avLst>
                <a:gd name="adj1" fmla="val 46542"/>
                <a:gd name="adj2" fmla="val -96115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43823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415797" y="2852936"/>
            <a:ext cx="4320480" cy="3361520"/>
            <a:chOff x="6383238" y="1291616"/>
            <a:chExt cx="4320480" cy="3361520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flipV="1">
              <a:off x="7103318" y="1291616"/>
              <a:ext cx="0" cy="336152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4"/>
            <p:cNvCxnSpPr/>
            <p:nvPr/>
          </p:nvCxnSpPr>
          <p:spPr bwMode="auto">
            <a:xfrm>
              <a:off x="6383238" y="4005064"/>
              <a:ext cx="432048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6" name="TextBox 75"/>
            <p:cNvSpPr txBox="1"/>
            <p:nvPr/>
          </p:nvSpPr>
          <p:spPr>
            <a:xfrm>
              <a:off x="10167815" y="4005064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71270" y="1426785"/>
              <a:ext cx="52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7823398" y="3212976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327454" y="3365376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7975798" y="2852936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8543478" y="2996952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8975526" y="2348880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9047534" y="1916832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9335566" y="2420888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9263558" y="2132856"/>
              <a:ext cx="144016" cy="144016"/>
            </a:xfrm>
            <a:prstGeom prst="ellipse">
              <a:avLst/>
            </a:prstGeom>
            <a:noFill/>
            <a:ln w="381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9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vs. non-parametric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Parametric: Number of parameters is constant with more data</a:t>
            </a:r>
            <a:br>
              <a:rPr lang="en-US" dirty="0"/>
            </a:br>
            <a:r>
              <a:rPr lang="en-US" dirty="0"/>
              <a:t>		E.g. linear classifier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Non-parametric: Number of parameters grows with more data</a:t>
            </a:r>
            <a:br>
              <a:rPr lang="en-US" dirty="0"/>
            </a:br>
            <a:r>
              <a:rPr lang="en-US" dirty="0"/>
              <a:t>		E.g. k Nearest Neighbor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37" name="Group 36"/>
          <p:cNvGrpSpPr/>
          <p:nvPr/>
        </p:nvGrpSpPr>
        <p:grpSpPr>
          <a:xfrm>
            <a:off x="8294226" y="1291616"/>
            <a:ext cx="2880320" cy="2448272"/>
            <a:chOff x="8294226" y="1291616"/>
            <a:chExt cx="2880320" cy="2448272"/>
          </a:xfrm>
        </p:grpSpPr>
        <p:grpSp>
          <p:nvGrpSpPr>
            <p:cNvPr id="5" name="Group 4"/>
            <p:cNvGrpSpPr/>
            <p:nvPr/>
          </p:nvGrpSpPr>
          <p:grpSpPr>
            <a:xfrm>
              <a:off x="8294226" y="1291616"/>
              <a:ext cx="2880320" cy="2448272"/>
              <a:chOff x="6383238" y="1291616"/>
              <a:chExt cx="4320480" cy="3361520"/>
            </a:xfrm>
          </p:grpSpPr>
          <p:sp>
            <p:nvSpPr>
              <p:cNvPr id="6" name="Multiply 5"/>
              <p:cNvSpPr/>
              <p:nvPr/>
            </p:nvSpPr>
            <p:spPr bwMode="auto">
              <a:xfrm>
                <a:off x="8944462" y="186631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7103318" y="1291616"/>
                <a:ext cx="0" cy="33615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>
                <a:off x="6383238" y="4005064"/>
                <a:ext cx="432048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9947634" y="4005064"/>
                <a:ext cx="652229" cy="46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91250" y="1426785"/>
                <a:ext cx="707540" cy="46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7823398" y="32129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8327454" y="33653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7975798" y="285293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8543478" y="2996952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" name="Multiply 14"/>
              <p:cNvSpPr/>
              <p:nvPr/>
            </p:nvSpPr>
            <p:spPr bwMode="auto">
              <a:xfrm>
                <a:off x="9159738" y="2069639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" name="Multiply 15"/>
              <p:cNvSpPr/>
              <p:nvPr/>
            </p:nvSpPr>
            <p:spPr bwMode="auto">
              <a:xfrm>
                <a:off x="8870908" y="2283234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" name="Multiply 16"/>
              <p:cNvSpPr/>
              <p:nvPr/>
            </p:nvSpPr>
            <p:spPr bwMode="auto">
              <a:xfrm>
                <a:off x="9231746" y="235767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cxnSp>
          <p:nvCxnSpPr>
            <p:cNvPr id="19" name="Straight Connector 18"/>
            <p:cNvCxnSpPr/>
            <p:nvPr/>
          </p:nvCxnSpPr>
          <p:spPr bwMode="auto">
            <a:xfrm>
              <a:off x="9122318" y="1559340"/>
              <a:ext cx="1416157" cy="14401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8" name="Group 37"/>
          <p:cNvGrpSpPr/>
          <p:nvPr/>
        </p:nvGrpSpPr>
        <p:grpSpPr>
          <a:xfrm>
            <a:off x="8294226" y="4004205"/>
            <a:ext cx="2880320" cy="2448272"/>
            <a:chOff x="8294226" y="4004205"/>
            <a:chExt cx="2880320" cy="2448272"/>
          </a:xfrm>
        </p:grpSpPr>
        <p:grpSp>
          <p:nvGrpSpPr>
            <p:cNvPr id="23" name="Group 22"/>
            <p:cNvGrpSpPr/>
            <p:nvPr/>
          </p:nvGrpSpPr>
          <p:grpSpPr>
            <a:xfrm>
              <a:off x="8294226" y="4004205"/>
              <a:ext cx="2880320" cy="2448272"/>
              <a:chOff x="6383238" y="1291616"/>
              <a:chExt cx="4320480" cy="3361520"/>
            </a:xfrm>
          </p:grpSpPr>
          <p:sp>
            <p:nvSpPr>
              <p:cNvPr id="24" name="Multiply 23"/>
              <p:cNvSpPr/>
              <p:nvPr/>
            </p:nvSpPr>
            <p:spPr bwMode="auto">
              <a:xfrm>
                <a:off x="8944462" y="186631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7103318" y="1291616"/>
                <a:ext cx="0" cy="336152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/>
              <p:cNvCxnSpPr/>
              <p:nvPr/>
            </p:nvCxnSpPr>
            <p:spPr bwMode="auto">
              <a:xfrm>
                <a:off x="6383238" y="4005064"/>
                <a:ext cx="432048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9947634" y="4005064"/>
                <a:ext cx="652229" cy="46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491250" y="1426785"/>
                <a:ext cx="707540" cy="46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7823398" y="32129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8327454" y="336537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7975798" y="2852936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>
                <a:off x="8543478" y="2996952"/>
                <a:ext cx="144016" cy="14401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" name="Multiply 32"/>
              <p:cNvSpPr/>
              <p:nvPr/>
            </p:nvSpPr>
            <p:spPr bwMode="auto">
              <a:xfrm>
                <a:off x="9159738" y="2069639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" name="Multiply 33"/>
              <p:cNvSpPr/>
              <p:nvPr/>
            </p:nvSpPr>
            <p:spPr bwMode="auto">
              <a:xfrm>
                <a:off x="8870908" y="2283234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5" name="Multiply 34"/>
              <p:cNvSpPr/>
              <p:nvPr/>
            </p:nvSpPr>
            <p:spPr bwMode="auto">
              <a:xfrm>
                <a:off x="9231746" y="2357671"/>
                <a:ext cx="351656" cy="288032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sp>
          <p:nvSpPr>
            <p:cNvPr id="36" name="Oval 35"/>
            <p:cNvSpPr/>
            <p:nvPr/>
          </p:nvSpPr>
          <p:spPr bwMode="auto">
            <a:xfrm rot="18286587">
              <a:off x="9531509" y="4878919"/>
              <a:ext cx="550487" cy="811389"/>
            </a:xfrm>
            <a:prstGeom prst="ellipse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1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2681416" y="506628"/>
            <a:ext cx="6635580" cy="4757350"/>
            <a:chOff x="2681416" y="506628"/>
            <a:chExt cx="6635580" cy="4757350"/>
          </a:xfrm>
        </p:grpSpPr>
        <p:sp>
          <p:nvSpPr>
            <p:cNvPr id="104" name="Rounded Rectangle 103"/>
            <p:cNvSpPr/>
            <p:nvPr/>
          </p:nvSpPr>
          <p:spPr>
            <a:xfrm>
              <a:off x="2681416" y="506628"/>
              <a:ext cx="6635580" cy="4757350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63328" y="606167"/>
              <a:ext cx="6023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Machine Learning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792621" y="1075038"/>
            <a:ext cx="3158181" cy="4090086"/>
            <a:chOff x="2792621" y="1075038"/>
            <a:chExt cx="3158181" cy="4090086"/>
          </a:xfrm>
        </p:grpSpPr>
        <p:sp>
          <p:nvSpPr>
            <p:cNvPr id="107" name="Rounded Rectangle 106"/>
            <p:cNvSpPr/>
            <p:nvPr/>
          </p:nvSpPr>
          <p:spPr>
            <a:xfrm>
              <a:off x="2792621" y="1075038"/>
              <a:ext cx="3158181" cy="4090086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792621" y="1144483"/>
              <a:ext cx="3158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Supervised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85027" y="1606377"/>
            <a:ext cx="10127136" cy="1396313"/>
            <a:chOff x="685027" y="1606377"/>
            <a:chExt cx="10127136" cy="1396313"/>
          </a:xfrm>
        </p:grpSpPr>
        <p:sp>
          <p:nvSpPr>
            <p:cNvPr id="110" name="Rounded Rectangle 109"/>
            <p:cNvSpPr/>
            <p:nvPr/>
          </p:nvSpPr>
          <p:spPr>
            <a:xfrm>
              <a:off x="716693" y="1606377"/>
              <a:ext cx="10095470" cy="1396313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5027" y="1650202"/>
              <a:ext cx="2115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Parametric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29819" y="2018666"/>
              <a:ext cx="2074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#parameters constant with more data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1521" y="3130377"/>
            <a:ext cx="10170641" cy="1396313"/>
            <a:chOff x="641521" y="3130377"/>
            <a:chExt cx="10170641" cy="1396313"/>
          </a:xfrm>
        </p:grpSpPr>
        <p:sp>
          <p:nvSpPr>
            <p:cNvPr id="114" name="Rounded Rectangle 113"/>
            <p:cNvSpPr/>
            <p:nvPr/>
          </p:nvSpPr>
          <p:spPr>
            <a:xfrm>
              <a:off x="716692" y="3130377"/>
              <a:ext cx="10095470" cy="1396313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1521" y="3179342"/>
              <a:ext cx="2115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Non</a:t>
              </a:r>
              <a:r>
                <a:rPr kumimoji="0" lang="da-DK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-P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arametric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37542" y="3598445"/>
              <a:ext cx="2074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#parameters grows with more data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832796" y="1709353"/>
            <a:ext cx="1573429" cy="3354456"/>
            <a:chOff x="2832796" y="1709353"/>
            <a:chExt cx="1573429" cy="3354456"/>
          </a:xfrm>
        </p:grpSpPr>
        <p:sp>
          <p:nvSpPr>
            <p:cNvPr id="118" name="Rounded Rectangle 117"/>
            <p:cNvSpPr/>
            <p:nvPr/>
          </p:nvSpPr>
          <p:spPr>
            <a:xfrm>
              <a:off x="2893530" y="1709353"/>
              <a:ext cx="1428245" cy="3354456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832796" y="4574303"/>
              <a:ext cx="1573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Classification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874995" y="1661740"/>
            <a:ext cx="1422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Logistic regression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Calibri" panose="020F0502020204030204"/>
              <a:ea typeface="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Linear discriminant analysis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442247" y="2133083"/>
            <a:ext cx="14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Linear regression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893530" y="3424641"/>
            <a:ext cx="1403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kNN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 classifier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Calibri" panose="020F0502020204030204"/>
              <a:ea typeface="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Kernel SVM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394907" y="3389975"/>
            <a:ext cx="144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Regression Trees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  <a:latin typeface="Calibri" panose="020F0502020204030204"/>
              <a:ea typeface="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Random forest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71274" y="2143092"/>
            <a:ext cx="314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Gaussion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  <a:ea typeface=""/>
              </a:rPr>
              <a:t> Mixture Models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71273" y="3674644"/>
            <a:ext cx="3147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  <a:ea typeface=""/>
              </a:rPr>
              <a:t>Hierarchical Clustering</a:t>
            </a:r>
            <a:endParaRPr lang="en-US" sz="1400" dirty="0">
              <a:solidFill>
                <a:prstClr val="black"/>
              </a:solidFill>
              <a:latin typeface="Calibri" panose="020F0502020204030204"/>
              <a:ea typeface="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316996" y="1627474"/>
            <a:ext cx="149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Simple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Fast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Need</a:t>
            </a: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little</a:t>
            </a: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Constrained</a:t>
            </a:r>
            <a:endParaRPr lang="da-DK" sz="1200" dirty="0">
              <a:solidFill>
                <a:prstClr val="black"/>
              </a:solidFill>
              <a:latin typeface="Calibri" panose="020F0502020204030204"/>
              <a:ea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Limited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complexity</a:t>
            </a:r>
            <a:b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</a:b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Poor</a:t>
            </a: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fit</a:t>
            </a:r>
            <a:endParaRPr lang="en-US" sz="1200" dirty="0">
              <a:solidFill>
                <a:prstClr val="black"/>
              </a:solidFill>
              <a:latin typeface="Calibri" panose="020F0502020204030204"/>
              <a:ea typeface="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9316996" y="3198624"/>
            <a:ext cx="149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Flexible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Power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+ Performance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Need</a:t>
            </a: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 more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Slow</a:t>
            </a:r>
            <a:b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</a:br>
            <a:r>
              <a:rPr lang="da-DK" sz="1200" dirty="0">
                <a:solidFill>
                  <a:prstClr val="black"/>
                </a:solidFill>
                <a:latin typeface="Calibri" panose="020F0502020204030204"/>
                <a:ea typeface=""/>
              </a:rPr>
              <a:t>- </a:t>
            </a:r>
            <a:r>
              <a:rPr lang="da-DK" sz="1200" dirty="0" err="1">
                <a:solidFill>
                  <a:prstClr val="black"/>
                </a:solidFill>
                <a:latin typeface="Calibri" panose="020F0502020204030204"/>
                <a:ea typeface=""/>
              </a:rPr>
              <a:t>Overfitting</a:t>
            </a:r>
            <a:endParaRPr lang="en-US" sz="1200" dirty="0">
              <a:solidFill>
                <a:prstClr val="black"/>
              </a:solidFill>
              <a:latin typeface="Calibri" panose="020F0502020204030204"/>
              <a:ea typeface="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060981" y="1088080"/>
            <a:ext cx="3158181" cy="4077044"/>
            <a:chOff x="6060981" y="1088080"/>
            <a:chExt cx="3158181" cy="4077044"/>
          </a:xfrm>
        </p:grpSpPr>
        <p:sp>
          <p:nvSpPr>
            <p:cNvPr id="129" name="TextBox 128"/>
            <p:cNvSpPr txBox="1"/>
            <p:nvPr/>
          </p:nvSpPr>
          <p:spPr>
            <a:xfrm>
              <a:off x="6060982" y="1144483"/>
              <a:ext cx="3126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Unsupervised</a:t>
              </a: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6060981" y="1088080"/>
              <a:ext cx="3158181" cy="4077044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404159" y="1709351"/>
            <a:ext cx="1455014" cy="3354457"/>
            <a:chOff x="4404159" y="1709351"/>
            <a:chExt cx="1455014" cy="3354457"/>
          </a:xfrm>
        </p:grpSpPr>
        <p:sp>
          <p:nvSpPr>
            <p:cNvPr id="132" name="TextBox 131"/>
            <p:cNvSpPr txBox="1"/>
            <p:nvPr/>
          </p:nvSpPr>
          <p:spPr>
            <a:xfrm>
              <a:off x="4404159" y="4574303"/>
              <a:ext cx="1455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Regression</a:t>
              </a: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4417544" y="1709351"/>
              <a:ext cx="1428245" cy="3354457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880190" y="620688"/>
            <a:ext cx="1311360" cy="361111"/>
            <a:chOff x="2792621" y="1075038"/>
            <a:chExt cx="3158181" cy="4090086"/>
          </a:xfrm>
        </p:grpSpPr>
        <p:sp>
          <p:nvSpPr>
            <p:cNvPr id="34" name="Rounded Rectangle 33"/>
            <p:cNvSpPr/>
            <p:nvPr/>
          </p:nvSpPr>
          <p:spPr>
            <a:xfrm>
              <a:off x="2792621" y="1075038"/>
              <a:ext cx="3158181" cy="4090086"/>
            </a:xfrm>
            <a:prstGeom prst="roundRect">
              <a:avLst>
                <a:gd name="adj" fmla="val 2628"/>
              </a:avLst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2621" y="1144483"/>
              <a:ext cx="3158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</a:rPr>
                <a:t>Other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2804726" y="1075038"/>
            <a:ext cx="3158181" cy="4090086"/>
          </a:xfrm>
          <a:prstGeom prst="roundRect">
            <a:avLst>
              <a:gd name="adj" fmla="val 2628"/>
            </a:avLst>
          </a:prstGeom>
          <a:noFill/>
          <a:ln w="571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64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45" y="1459540"/>
            <a:ext cx="11017250" cy="4795402"/>
          </a:xfrm>
        </p:spPr>
        <p:txBody>
          <a:bodyPr/>
          <a:lstStyle/>
          <a:p>
            <a:r>
              <a:rPr lang="en-US" dirty="0"/>
              <a:t>As the number of features (or dimensions) grows, the amount of data we need to generalize accurately grows exponentially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854846" y="1988840"/>
            <a:ext cx="14401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8" name="Group 297"/>
          <p:cNvGrpSpPr/>
          <p:nvPr/>
        </p:nvGrpSpPr>
        <p:grpSpPr>
          <a:xfrm>
            <a:off x="1646536" y="4797152"/>
            <a:ext cx="1997138" cy="213627"/>
            <a:chOff x="1646536" y="4797152"/>
            <a:chExt cx="1997138" cy="213627"/>
          </a:xfrm>
        </p:grpSpPr>
        <p:sp>
          <p:nvSpPr>
            <p:cNvPr id="11" name="Multiply 10"/>
            <p:cNvSpPr/>
            <p:nvPr/>
          </p:nvSpPr>
          <p:spPr bwMode="auto">
            <a:xfrm>
              <a:off x="1646536" y="4799460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4" name="Multiply 23"/>
            <p:cNvSpPr/>
            <p:nvPr/>
          </p:nvSpPr>
          <p:spPr bwMode="auto">
            <a:xfrm>
              <a:off x="1843309" y="480099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5" name="Multiply 24"/>
            <p:cNvSpPr/>
            <p:nvPr/>
          </p:nvSpPr>
          <p:spPr bwMode="auto">
            <a:xfrm>
              <a:off x="2034460" y="479945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6" name="Multiply 25"/>
            <p:cNvSpPr/>
            <p:nvPr/>
          </p:nvSpPr>
          <p:spPr bwMode="auto">
            <a:xfrm>
              <a:off x="2231234" y="4800998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7" name="Multiply 26"/>
            <p:cNvSpPr/>
            <p:nvPr/>
          </p:nvSpPr>
          <p:spPr bwMode="auto">
            <a:xfrm>
              <a:off x="2422855" y="4799460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8" name="Multiply 27"/>
            <p:cNvSpPr/>
            <p:nvPr/>
          </p:nvSpPr>
          <p:spPr bwMode="auto">
            <a:xfrm>
              <a:off x="2619628" y="480099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9" name="Multiply 28"/>
            <p:cNvSpPr/>
            <p:nvPr/>
          </p:nvSpPr>
          <p:spPr bwMode="auto">
            <a:xfrm>
              <a:off x="2810779" y="479945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0" name="Multiply 29"/>
            <p:cNvSpPr/>
            <p:nvPr/>
          </p:nvSpPr>
          <p:spPr bwMode="auto">
            <a:xfrm>
              <a:off x="3007553" y="4800998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1" name="Multiply 30"/>
            <p:cNvSpPr/>
            <p:nvPr/>
          </p:nvSpPr>
          <p:spPr bwMode="auto">
            <a:xfrm>
              <a:off x="3192076" y="4797152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2" name="Multiply 31"/>
            <p:cNvSpPr/>
            <p:nvPr/>
          </p:nvSpPr>
          <p:spPr bwMode="auto">
            <a:xfrm>
              <a:off x="3388849" y="4798691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1646536" y="4941168"/>
            <a:ext cx="2216422" cy="404318"/>
            <a:chOff x="1646536" y="4941168"/>
            <a:chExt cx="2216422" cy="404318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flipV="1">
              <a:off x="1646536" y="5006932"/>
              <a:ext cx="2152629" cy="23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3390324" y="5006932"/>
              <a:ext cx="472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1646536" y="4941168"/>
              <a:ext cx="1972608" cy="144016"/>
              <a:chOff x="1646536" y="4941168"/>
              <a:chExt cx="1972608" cy="144016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1646536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1843797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2041058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2238318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2435579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2632840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2830101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3027362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3224623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3421883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>
                <a:off x="3619144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76" name="TextBox 75"/>
          <p:cNvSpPr txBox="1"/>
          <p:nvPr/>
        </p:nvSpPr>
        <p:spPr>
          <a:xfrm>
            <a:off x="2231234" y="5345486"/>
            <a:ext cx="77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73626" y="5321078"/>
            <a:ext cx="91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1/100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413937" y="3207171"/>
            <a:ext cx="144016" cy="1853605"/>
            <a:chOff x="4413937" y="3207171"/>
            <a:chExt cx="144016" cy="1853605"/>
          </a:xfrm>
        </p:grpSpPr>
        <p:cxnSp>
          <p:nvCxnSpPr>
            <p:cNvPr id="82" name="Straight Connector 81"/>
            <p:cNvCxnSpPr/>
            <p:nvPr/>
          </p:nvCxnSpPr>
          <p:spPr bwMode="auto">
            <a:xfrm>
              <a:off x="4488928" y="4916760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Straight Connector 106"/>
            <p:cNvCxnSpPr/>
            <p:nvPr/>
          </p:nvCxnSpPr>
          <p:spPr bwMode="auto">
            <a:xfrm rot="16200000" flipV="1">
              <a:off x="4485945" y="4910510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Straight Connector 107"/>
            <p:cNvCxnSpPr/>
            <p:nvPr/>
          </p:nvCxnSpPr>
          <p:spPr bwMode="auto">
            <a:xfrm rot="16200000" flipV="1">
              <a:off x="4485945" y="4713249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Straight Connector 108"/>
            <p:cNvCxnSpPr/>
            <p:nvPr/>
          </p:nvCxnSpPr>
          <p:spPr bwMode="auto">
            <a:xfrm rot="16200000" flipV="1">
              <a:off x="4485945" y="4515988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Straight Connector 109"/>
            <p:cNvCxnSpPr/>
            <p:nvPr/>
          </p:nvCxnSpPr>
          <p:spPr bwMode="auto">
            <a:xfrm rot="16200000" flipV="1">
              <a:off x="4485945" y="4318728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Straight Connector 110"/>
            <p:cNvCxnSpPr/>
            <p:nvPr/>
          </p:nvCxnSpPr>
          <p:spPr bwMode="auto">
            <a:xfrm rot="16200000" flipV="1">
              <a:off x="4485945" y="4121467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Straight Connector 111"/>
            <p:cNvCxnSpPr/>
            <p:nvPr/>
          </p:nvCxnSpPr>
          <p:spPr bwMode="auto">
            <a:xfrm rot="16200000" flipV="1">
              <a:off x="4485945" y="3924206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Straight Connector 112"/>
            <p:cNvCxnSpPr/>
            <p:nvPr/>
          </p:nvCxnSpPr>
          <p:spPr bwMode="auto">
            <a:xfrm rot="16200000" flipV="1">
              <a:off x="4485945" y="3726945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/>
            <p:nvPr/>
          </p:nvCxnSpPr>
          <p:spPr bwMode="auto">
            <a:xfrm rot="16200000" flipV="1">
              <a:off x="4485945" y="3529684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/>
            <p:nvPr/>
          </p:nvCxnSpPr>
          <p:spPr bwMode="auto">
            <a:xfrm rot="16200000" flipV="1">
              <a:off x="4485945" y="3332423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/>
            <p:nvPr/>
          </p:nvCxnSpPr>
          <p:spPr bwMode="auto">
            <a:xfrm rot="16200000" flipV="1">
              <a:off x="4485945" y="3135163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64" name="Group 2463"/>
          <p:cNvGrpSpPr/>
          <p:nvPr/>
        </p:nvGrpSpPr>
        <p:grpSpPr>
          <a:xfrm>
            <a:off x="4153635" y="2766096"/>
            <a:ext cx="2551715" cy="2554982"/>
            <a:chOff x="4153635" y="2766096"/>
            <a:chExt cx="2551715" cy="2554982"/>
          </a:xfrm>
        </p:grpSpPr>
        <p:grpSp>
          <p:nvGrpSpPr>
            <p:cNvPr id="161" name="Group 160"/>
            <p:cNvGrpSpPr/>
            <p:nvPr/>
          </p:nvGrpSpPr>
          <p:grpSpPr>
            <a:xfrm>
              <a:off x="4488928" y="4772744"/>
              <a:ext cx="1997138" cy="213627"/>
              <a:chOff x="4488928" y="4772744"/>
              <a:chExt cx="1997138" cy="213627"/>
            </a:xfrm>
          </p:grpSpPr>
          <p:sp>
            <p:nvSpPr>
              <p:cNvPr id="93" name="Multiply 9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6" name="Multiply 95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7" name="Multiply 96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8" name="Multiply 97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9" name="Multiply 98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0" name="Multiply 99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1" name="Multiply 100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2" name="Multiply 101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3" name="Multiply 102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4" name="Multiply 103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 flipV="1">
              <a:off x="4488928" y="4982524"/>
              <a:ext cx="2152629" cy="23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463" name="Group 2462"/>
            <p:cNvGrpSpPr/>
            <p:nvPr/>
          </p:nvGrpSpPr>
          <p:grpSpPr>
            <a:xfrm>
              <a:off x="4153635" y="2766096"/>
              <a:ext cx="2551715" cy="2554982"/>
              <a:chOff x="4153635" y="2766096"/>
              <a:chExt cx="2551715" cy="2554982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6232716" y="4982524"/>
                <a:ext cx="472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4686189" y="4916760"/>
                <a:ext cx="1578086" cy="144016"/>
                <a:chOff x="4686189" y="4916760"/>
                <a:chExt cx="1578086" cy="144016"/>
              </a:xfrm>
            </p:grpSpPr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4686189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4883450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5080710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5277971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5475232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5672493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5869754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6067015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6264275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6461536" y="3009910"/>
                <a:ext cx="7497" cy="205086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Straight Arrow Connector 118"/>
              <p:cNvCxnSpPr/>
              <p:nvPr/>
            </p:nvCxnSpPr>
            <p:spPr bwMode="auto">
              <a:xfrm rot="16200000">
                <a:off x="3414720" y="3905049"/>
                <a:ext cx="2152629" cy="230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0" name="TextBox 119"/>
              <p:cNvSpPr txBox="1"/>
              <p:nvPr/>
            </p:nvSpPr>
            <p:spPr>
              <a:xfrm rot="16200000" flipV="1">
                <a:off x="4086595" y="2833136"/>
                <a:ext cx="472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117" name="Straight Connector 116"/>
              <p:cNvCxnSpPr/>
              <p:nvPr/>
            </p:nvCxnSpPr>
            <p:spPr bwMode="auto">
              <a:xfrm flipH="1">
                <a:off x="4413937" y="3002413"/>
                <a:ext cx="2072129" cy="749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94" name="Group 293"/>
          <p:cNvGrpSpPr/>
          <p:nvPr/>
        </p:nvGrpSpPr>
        <p:grpSpPr>
          <a:xfrm>
            <a:off x="4440388" y="3005846"/>
            <a:ext cx="2047498" cy="1800352"/>
            <a:chOff x="4440388" y="3005846"/>
            <a:chExt cx="2047498" cy="1800352"/>
          </a:xfrm>
        </p:grpSpPr>
        <p:grpSp>
          <p:nvGrpSpPr>
            <p:cNvPr id="162" name="Group 161"/>
            <p:cNvGrpSpPr/>
            <p:nvPr/>
          </p:nvGrpSpPr>
          <p:grpSpPr>
            <a:xfrm>
              <a:off x="4490748" y="4592571"/>
              <a:ext cx="1997138" cy="213627"/>
              <a:chOff x="4488928" y="4772744"/>
              <a:chExt cx="1997138" cy="213627"/>
            </a:xfrm>
          </p:grpSpPr>
          <p:sp>
            <p:nvSpPr>
              <p:cNvPr id="163" name="Multiply 16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4" name="Multiply 163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5" name="Multiply 164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" name="Multiply 165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" name="Multiply 166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8" name="Multiply 167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9" name="Multiply 168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0" name="Multiply 169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1" name="Multiply 170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2" name="Multiply 171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471895" y="4185890"/>
              <a:ext cx="1997138" cy="213627"/>
              <a:chOff x="4488928" y="4772744"/>
              <a:chExt cx="1997138" cy="213627"/>
            </a:xfrm>
          </p:grpSpPr>
          <p:sp>
            <p:nvSpPr>
              <p:cNvPr id="174" name="Multiply 17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5" name="Multiply 17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6" name="Multiply 17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7" name="Multiply 17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" name="Multiply 17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9" name="Multiply 17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0" name="Multiply 17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1" name="Multiply 18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2" name="Multiply 18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3" name="Multiply 18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488411" y="4389880"/>
              <a:ext cx="1997138" cy="213627"/>
              <a:chOff x="4488928" y="4772744"/>
              <a:chExt cx="1997138" cy="213627"/>
            </a:xfrm>
          </p:grpSpPr>
          <p:sp>
            <p:nvSpPr>
              <p:cNvPr id="185" name="Multiply 184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6" name="Multiply 185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7" name="Multiply 186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8" name="Multiply 187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" name="Multiply 188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0" name="Multiply 189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1" name="Multiply 190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2" name="Multiply 191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3" name="Multiply 192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4" name="Multiply 193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476663" y="3999212"/>
              <a:ext cx="1997138" cy="213627"/>
              <a:chOff x="4488928" y="4772744"/>
              <a:chExt cx="1997138" cy="213627"/>
            </a:xfrm>
          </p:grpSpPr>
          <p:sp>
            <p:nvSpPr>
              <p:cNvPr id="196" name="Multiply 19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7" name="Multiply 19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8" name="Multiply 19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9" name="Multiply 19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" name="Multiply 19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" name="Multiply 20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2" name="Multiply 20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3" name="Multiply 20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4" name="Multiply 20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5" name="Multiply 20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457810" y="3592531"/>
              <a:ext cx="1997138" cy="213627"/>
              <a:chOff x="4488928" y="4772744"/>
              <a:chExt cx="1997138" cy="213627"/>
            </a:xfrm>
          </p:grpSpPr>
          <p:sp>
            <p:nvSpPr>
              <p:cNvPr id="207" name="Multiply 206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8" name="Multiply 207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9" name="Multiply 208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0" name="Multiply 209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" name="Multiply 210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" name="Multiply 211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3" name="Multiply 212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4" name="Multiply 213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5" name="Multiply 214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6" name="Multiply 215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474326" y="3796521"/>
              <a:ext cx="1997138" cy="213627"/>
              <a:chOff x="4488928" y="4772744"/>
              <a:chExt cx="1997138" cy="213627"/>
            </a:xfrm>
          </p:grpSpPr>
          <p:sp>
            <p:nvSpPr>
              <p:cNvPr id="218" name="Multiply 21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9" name="Multiply 21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0" name="Multiply 21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1" name="Multiply 22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" name="Multiply 22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" name="Multiply 22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4" name="Multiply 22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5" name="Multiply 22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6" name="Multiply 22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7" name="Multiply 22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4459241" y="3412527"/>
              <a:ext cx="1997138" cy="213627"/>
              <a:chOff x="4488928" y="4772744"/>
              <a:chExt cx="1997138" cy="213627"/>
            </a:xfrm>
          </p:grpSpPr>
          <p:sp>
            <p:nvSpPr>
              <p:cNvPr id="262" name="Multiply 26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3" name="Multiply 26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4" name="Multiply 26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5" name="Multiply 26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6" name="Multiply 26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7" name="Multiply 26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8" name="Multiply 26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9" name="Multiply 26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0" name="Multiply 26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1" name="Multiply 27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440388" y="3005846"/>
              <a:ext cx="1997138" cy="213627"/>
              <a:chOff x="4488928" y="4772744"/>
              <a:chExt cx="1997138" cy="213627"/>
            </a:xfrm>
          </p:grpSpPr>
          <p:sp>
            <p:nvSpPr>
              <p:cNvPr id="273" name="Multiply 27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4" name="Multiply 273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5" name="Multiply 274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6" name="Multiply 275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7" name="Multiply 276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8" name="Multiply 277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9" name="Multiply 278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0" name="Multiply 279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1" name="Multiply 280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2" name="Multiply 281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456904" y="3209836"/>
              <a:ext cx="1997138" cy="213627"/>
              <a:chOff x="4488928" y="4772744"/>
              <a:chExt cx="1997138" cy="213627"/>
            </a:xfrm>
          </p:grpSpPr>
          <p:sp>
            <p:nvSpPr>
              <p:cNvPr id="284" name="Multiply 28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5" name="Multiply 28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6" name="Multiply 28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7" name="Multiply 28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8" name="Multiply 28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9" name="Multiply 28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0" name="Multiply 28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1" name="Multiply 29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2" name="Multiply 29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3" name="Multiply 29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</p:grpSp>
      <p:sp>
        <p:nvSpPr>
          <p:cNvPr id="300" name="TextBox 299"/>
          <p:cNvSpPr txBox="1"/>
          <p:nvPr/>
        </p:nvSpPr>
        <p:spPr>
          <a:xfrm>
            <a:off x="8579356" y="5388000"/>
            <a:ext cx="10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1/1000</a:t>
            </a:r>
            <a:endParaRPr lang="en-US" dirty="0"/>
          </a:p>
        </p:txBody>
      </p:sp>
      <p:grpSp>
        <p:nvGrpSpPr>
          <p:cNvPr id="443" name="Group 442"/>
          <p:cNvGrpSpPr/>
          <p:nvPr/>
        </p:nvGrpSpPr>
        <p:grpSpPr>
          <a:xfrm>
            <a:off x="7946119" y="3072768"/>
            <a:ext cx="2047498" cy="1980525"/>
            <a:chOff x="7946119" y="3072768"/>
            <a:chExt cx="2047498" cy="1980525"/>
          </a:xfrm>
        </p:grpSpPr>
        <p:grpSp>
          <p:nvGrpSpPr>
            <p:cNvPr id="302" name="Group 301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332" name="Multiply 33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3" name="Multiply 33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4" name="Multiply 33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5" name="Multiply 33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6" name="Multiply 33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7" name="Multiply 33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8" name="Multiply 33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9" name="Multiply 33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0" name="Multiply 33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1" name="Multiply 34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32" name="Multiply 43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3" name="Multiply 43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4" name="Multiply 43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5" name="Multiply 43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6" name="Multiply 43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7" name="Multiply 43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8" name="Multiply 43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9" name="Multiply 43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0" name="Multiply 43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1" name="Multiply 44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4" name="Group 343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22" name="Multiply 42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3" name="Multiply 42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4" name="Multiply 42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5" name="Multiply 42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6" name="Multiply 42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7" name="Multiply 42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8" name="Multiply 42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9" name="Multiply 42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0" name="Multiply 42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1" name="Multiply 43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5" name="Group 344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12" name="Multiply 41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3" name="Multiply 41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4" name="Multiply 41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5" name="Multiply 41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6" name="Multiply 41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7" name="Multiply 41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8" name="Multiply 41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9" name="Multiply 41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0" name="Multiply 41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1" name="Multiply 42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6" name="Group 345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02" name="Multiply 40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3" name="Multiply 40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4" name="Multiply 40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5" name="Multiply 40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6" name="Multiply 40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7" name="Multiply 40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8" name="Multiply 40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9" name="Multiply 40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0" name="Multiply 40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1" name="Multiply 41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7" name="Group 346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92" name="Multiply 39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3" name="Multiply 39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4" name="Multiply 39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5" name="Multiply 39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6" name="Multiply 39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7" name="Multiply 39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8" name="Multiply 39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9" name="Multiply 39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0" name="Multiply 39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1" name="Multiply 40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8" name="Group 347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82" name="Multiply 38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3" name="Multiply 38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4" name="Multiply 38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5" name="Multiply 38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6" name="Multiply 38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7" name="Multiply 38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8" name="Multiply 38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9" name="Multiply 38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0" name="Multiply 38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1" name="Multiply 39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72" name="Multiply 37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3" name="Multiply 37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4" name="Multiply 37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5" name="Multiply 37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6" name="Multiply 37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7" name="Multiply 37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8" name="Multiply 37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9" name="Multiply 37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0" name="Multiply 37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1" name="Multiply 38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62" name="Multiply 36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3" name="Multiply 36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4" name="Multiply 36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5" name="Multiply 36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6" name="Multiply 36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7" name="Multiply 36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8" name="Multiply 36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9" name="Multiply 36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0" name="Multiply 36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1" name="Multiply 37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52" name="Multiply 35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3" name="Multiply 35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4" name="Multiply 35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5" name="Multiply 35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6" name="Multiply 35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7" name="Multiply 35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8" name="Multiply 35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9" name="Multiply 35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0" name="Multiply 35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1" name="Multiply 36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116" name="Group 1115"/>
          <p:cNvGrpSpPr/>
          <p:nvPr/>
        </p:nvGrpSpPr>
        <p:grpSpPr>
          <a:xfrm>
            <a:off x="8784843" y="2223419"/>
            <a:ext cx="2047498" cy="1980525"/>
            <a:chOff x="7946119" y="3072768"/>
            <a:chExt cx="2047498" cy="1980525"/>
          </a:xfrm>
        </p:grpSpPr>
        <p:grpSp>
          <p:nvGrpSpPr>
            <p:cNvPr id="1117" name="Group 111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218" name="Multiply 121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19" name="Multiply 121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0" name="Multiply 121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1" name="Multiply 122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2" name="Multiply 122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3" name="Multiply 122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4" name="Multiply 122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5" name="Multiply 122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6" name="Multiply 122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7" name="Multiply 122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118" name="Group 111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119" name="Group 111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208" name="Multiply 12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9" name="Multiply 12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0" name="Multiply 12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1" name="Multiply 12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2" name="Multiply 12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3" name="Multiply 12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4" name="Multiply 12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5" name="Multiply 12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6" name="Multiply 12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7" name="Multiply 12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0" name="Group 111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98" name="Multiply 11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9" name="Multiply 11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0" name="Multiply 11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1" name="Multiply 12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2" name="Multiply 12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3" name="Multiply 12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4" name="Multiply 12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5" name="Multiply 12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6" name="Multiply 12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7" name="Multiply 12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88" name="Multiply 11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9" name="Multiply 11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0" name="Multiply 11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1" name="Multiply 11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2" name="Multiply 11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3" name="Multiply 11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4" name="Multiply 11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5" name="Multiply 11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6" name="Multiply 11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7" name="Multiply 11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78" name="Multiply 117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9" name="Multiply 117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0" name="Multiply 117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1" name="Multiply 118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2" name="Multiply 118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3" name="Multiply 118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4" name="Multiply 118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5" name="Multiply 118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6" name="Multiply 118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7" name="Multiply 118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68" name="Multiply 11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9" name="Multiply 11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0" name="Multiply 11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1" name="Multiply 11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2" name="Multiply 11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3" name="Multiply 11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4" name="Multiply 11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5" name="Multiply 11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6" name="Multiply 11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7" name="Multiply 11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58" name="Multiply 11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9" name="Multiply 11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0" name="Multiply 11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1" name="Multiply 11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2" name="Multiply 11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3" name="Multiply 11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4" name="Multiply 11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5" name="Multiply 11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6" name="Multiply 11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7" name="Multiply 11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48" name="Multiply 11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9" name="Multiply 11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0" name="Multiply 11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1" name="Multiply 11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2" name="Multiply 11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3" name="Multiply 11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4" name="Multiply 11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5" name="Multiply 11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6" name="Multiply 11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7" name="Multiply 11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6" name="Group 112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38" name="Multiply 113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9" name="Multiply 113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0" name="Multiply 113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1" name="Multiply 114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2" name="Multiply 114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3" name="Multiply 114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4" name="Multiply 114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5" name="Multiply 114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6" name="Multiply 114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7" name="Multiply 114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7" name="Group 112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28" name="Multiply 11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29" name="Multiply 11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0" name="Multiply 11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1" name="Multiply 11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2" name="Multiply 11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3" name="Multiply 11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4" name="Multiply 11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5" name="Multiply 11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6" name="Multiply 11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7" name="Multiply 11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452" name="Group 1451"/>
          <p:cNvGrpSpPr/>
          <p:nvPr/>
        </p:nvGrpSpPr>
        <p:grpSpPr>
          <a:xfrm>
            <a:off x="8687494" y="2312571"/>
            <a:ext cx="2047498" cy="1980525"/>
            <a:chOff x="7946119" y="3072768"/>
            <a:chExt cx="2047498" cy="1980525"/>
          </a:xfrm>
        </p:grpSpPr>
        <p:grpSp>
          <p:nvGrpSpPr>
            <p:cNvPr id="1453" name="Group 1452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554" name="Multiply 155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5" name="Multiply 155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6" name="Multiply 155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7" name="Multiply 155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8" name="Multiply 155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9" name="Multiply 155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0" name="Multiply 155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1" name="Multiply 156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2" name="Multiply 156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3" name="Multiply 156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454" name="Group 1453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455" name="Group 1454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44" name="Multiply 154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5" name="Multiply 154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6" name="Multiply 154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7" name="Multiply 154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8" name="Multiply 154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9" name="Multiply 154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0" name="Multiply 154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1" name="Multiply 155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2" name="Multiply 155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3" name="Multiply 155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6" name="Group 1455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34" name="Multiply 153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5" name="Multiply 153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6" name="Multiply 153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7" name="Multiply 153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8" name="Multiply 153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9" name="Multiply 153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0" name="Multiply 153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1" name="Multiply 154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2" name="Multiply 154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3" name="Multiply 154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7" name="Group 1456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24" name="Multiply 152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5" name="Multiply 152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6" name="Multiply 152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7" name="Multiply 152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8" name="Multiply 152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9" name="Multiply 152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0" name="Multiply 152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1" name="Multiply 153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2" name="Multiply 153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3" name="Multiply 153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8" name="Group 1457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14" name="Multiply 151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5" name="Multiply 151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6" name="Multiply 151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7" name="Multiply 151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8" name="Multiply 151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9" name="Multiply 151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0" name="Multiply 151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1" name="Multiply 152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2" name="Multiply 152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3" name="Multiply 152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9" name="Group 1458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04" name="Multiply 150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5" name="Multiply 150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6" name="Multiply 150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7" name="Multiply 150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8" name="Multiply 150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9" name="Multiply 150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0" name="Multiply 150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1" name="Multiply 151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2" name="Multiply 151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3" name="Multiply 151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0" name="Group 1459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94" name="Multiply 149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5" name="Multiply 149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6" name="Multiply 149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7" name="Multiply 149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8" name="Multiply 149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9" name="Multiply 149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0" name="Multiply 149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1" name="Multiply 150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2" name="Multiply 150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3" name="Multiply 150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1" name="Group 1460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84" name="Multiply 148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5" name="Multiply 148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6" name="Multiply 148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7" name="Multiply 148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8" name="Multiply 148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9" name="Multiply 148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0" name="Multiply 148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1" name="Multiply 149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2" name="Multiply 149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3" name="Multiply 149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2" name="Group 1461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74" name="Multiply 147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5" name="Multiply 147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6" name="Multiply 147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7" name="Multiply 147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8" name="Multiply 147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9" name="Multiply 147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0" name="Multiply 147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1" name="Multiply 148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2" name="Multiply 148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3" name="Multiply 148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3" name="Group 1462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64" name="Multiply 146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5" name="Multiply 146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6" name="Multiply 146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7" name="Multiply 146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8" name="Multiply 146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9" name="Multiply 146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0" name="Multiply 146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1" name="Multiply 147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2" name="Multiply 147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3" name="Multiply 147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564" name="Group 1563"/>
          <p:cNvGrpSpPr/>
          <p:nvPr/>
        </p:nvGrpSpPr>
        <p:grpSpPr>
          <a:xfrm>
            <a:off x="8584212" y="2420888"/>
            <a:ext cx="2047498" cy="1980525"/>
            <a:chOff x="7946119" y="3072768"/>
            <a:chExt cx="2047498" cy="1980525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666" name="Multiply 166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7" name="Multiply 166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8" name="Multiply 166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9" name="Multiply 166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0" name="Multiply 166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1" name="Multiply 167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2" name="Multiply 167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3" name="Multiply 167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4" name="Multiply 167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5" name="Multiply 167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567" name="Group 1566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56" name="Multiply 165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7" name="Multiply 165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8" name="Multiply 165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9" name="Multiply 165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0" name="Multiply 165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1" name="Multiply 166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2" name="Multiply 166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3" name="Multiply 166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4" name="Multiply 166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5" name="Multiply 166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68" name="Group 1567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46" name="Multiply 164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7" name="Multiply 164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8" name="Multiply 164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9" name="Multiply 164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0" name="Multiply 164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1" name="Multiply 165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2" name="Multiply 165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3" name="Multiply 165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4" name="Multiply 165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5" name="Multiply 165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69" name="Group 1568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36" name="Multiply 163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7" name="Multiply 163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8" name="Multiply 163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9" name="Multiply 163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0" name="Multiply 163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1" name="Multiply 164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2" name="Multiply 164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3" name="Multiply 164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4" name="Multiply 164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5" name="Multiply 164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0" name="Group 1569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26" name="Multiply 162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7" name="Multiply 162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8" name="Multiply 162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9" name="Multiply 162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0" name="Multiply 162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1" name="Multiply 163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2" name="Multiply 163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3" name="Multiply 163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4" name="Multiply 163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5" name="Multiply 163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1" name="Group 1570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16" name="Multiply 161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7" name="Multiply 161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8" name="Multiply 161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9" name="Multiply 161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0" name="Multiply 161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1" name="Multiply 162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2" name="Multiply 162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3" name="Multiply 162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4" name="Multiply 162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5" name="Multiply 162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2" name="Group 1571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06" name="Multiply 160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7" name="Multiply 160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8" name="Multiply 160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9" name="Multiply 160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0" name="Multiply 160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1" name="Multiply 161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2" name="Multiply 161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3" name="Multiply 161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4" name="Multiply 161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5" name="Multiply 161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3" name="Group 1572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96" name="Multiply 159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7" name="Multiply 159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8" name="Multiply 159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9" name="Multiply 159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0" name="Multiply 159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1" name="Multiply 160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2" name="Multiply 160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3" name="Multiply 160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4" name="Multiply 160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5" name="Multiply 160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4" name="Group 1573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86" name="Multiply 158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7" name="Multiply 158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8" name="Multiply 158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9" name="Multiply 158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0" name="Multiply 158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1" name="Multiply 159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2" name="Multiply 159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3" name="Multiply 159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4" name="Multiply 159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5" name="Multiply 159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5" name="Group 1574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76" name="Multiply 157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7" name="Multiply 157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8" name="Multiply 157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9" name="Multiply 157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0" name="Multiply 157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1" name="Multiply 158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2" name="Multiply 158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3" name="Multiply 158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4" name="Multiply 158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5" name="Multiply 158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676" name="Group 1675"/>
          <p:cNvGrpSpPr/>
          <p:nvPr/>
        </p:nvGrpSpPr>
        <p:grpSpPr>
          <a:xfrm>
            <a:off x="8471470" y="2528595"/>
            <a:ext cx="2047498" cy="1980525"/>
            <a:chOff x="7946119" y="3072768"/>
            <a:chExt cx="2047498" cy="1980525"/>
          </a:xfrm>
        </p:grpSpPr>
        <p:grpSp>
          <p:nvGrpSpPr>
            <p:cNvPr id="1677" name="Group 167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778" name="Multiply 177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79" name="Multiply 177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0" name="Multiply 177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1" name="Multiply 178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2" name="Multiply 178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3" name="Multiply 178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4" name="Multiply 178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5" name="Multiply 178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6" name="Multiply 178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7" name="Multiply 178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678" name="Group 167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679" name="Group 167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68" name="Multiply 17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9" name="Multiply 17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0" name="Multiply 17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1" name="Multiply 17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2" name="Multiply 17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3" name="Multiply 17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4" name="Multiply 17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5" name="Multiply 17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6" name="Multiply 17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7" name="Multiply 17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0" name="Group 167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58" name="Multiply 17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9" name="Multiply 17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0" name="Multiply 17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1" name="Multiply 17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2" name="Multiply 17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3" name="Multiply 17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4" name="Multiply 17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5" name="Multiply 17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6" name="Multiply 17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7" name="Multiply 17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1" name="Group 168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48" name="Multiply 17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9" name="Multiply 17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0" name="Multiply 17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1" name="Multiply 17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2" name="Multiply 17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3" name="Multiply 17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4" name="Multiply 17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5" name="Multiply 17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6" name="Multiply 17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7" name="Multiply 17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2" name="Group 168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38" name="Multiply 173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9" name="Multiply 173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0" name="Multiply 173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1" name="Multiply 174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2" name="Multiply 174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3" name="Multiply 174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4" name="Multiply 174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5" name="Multiply 174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6" name="Multiply 174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7" name="Multiply 174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3" name="Group 168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28" name="Multiply 17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9" name="Multiply 17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0" name="Multiply 17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1" name="Multiply 17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2" name="Multiply 17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3" name="Multiply 17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4" name="Multiply 17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5" name="Multiply 17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6" name="Multiply 17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7" name="Multiply 17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4" name="Group 168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18" name="Multiply 171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9" name="Multiply 171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0" name="Multiply 171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1" name="Multiply 172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2" name="Multiply 172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3" name="Multiply 172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4" name="Multiply 172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5" name="Multiply 172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6" name="Multiply 172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7" name="Multiply 172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5" name="Group 168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08" name="Multiply 17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9" name="Multiply 17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0" name="Multiply 17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1" name="Multiply 17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2" name="Multiply 17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3" name="Multiply 17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4" name="Multiply 17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5" name="Multiply 17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6" name="Multiply 17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7" name="Multiply 17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6" name="Group 168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98" name="Multiply 16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9" name="Multiply 16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0" name="Multiply 16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1" name="Multiply 17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2" name="Multiply 17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3" name="Multiply 17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4" name="Multiply 17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5" name="Multiply 17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6" name="Multiply 17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7" name="Multiply 17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7" name="Group 168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88" name="Multiply 16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89" name="Multiply 16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0" name="Multiply 16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1" name="Multiply 16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2" name="Multiply 16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3" name="Multiply 16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4" name="Multiply 16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5" name="Multiply 16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6" name="Multiply 16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7" name="Multiply 16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788" name="Group 1787"/>
          <p:cNvGrpSpPr/>
          <p:nvPr/>
        </p:nvGrpSpPr>
        <p:grpSpPr>
          <a:xfrm>
            <a:off x="8399462" y="2600603"/>
            <a:ext cx="2047498" cy="1980525"/>
            <a:chOff x="7946119" y="3072768"/>
            <a:chExt cx="2047498" cy="1980525"/>
          </a:xfrm>
        </p:grpSpPr>
        <p:grpSp>
          <p:nvGrpSpPr>
            <p:cNvPr id="1789" name="Group 1788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890" name="Multiply 1889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1" name="Multiply 1890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2" name="Multiply 1891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3" name="Multiply 1892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4" name="Multiply 1893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5" name="Multiply 1894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6" name="Multiply 1895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7" name="Multiply 1896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8" name="Multiply 1897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9" name="Multiply 1898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790" name="Group 1789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791" name="Group 1790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80" name="Multiply 187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1" name="Multiply 188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2" name="Multiply 188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3" name="Multiply 188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4" name="Multiply 188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5" name="Multiply 188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6" name="Multiply 188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7" name="Multiply 188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8" name="Multiply 188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9" name="Multiply 188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2" name="Group 1791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70" name="Multiply 186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1" name="Multiply 187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2" name="Multiply 187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3" name="Multiply 187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4" name="Multiply 187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5" name="Multiply 187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6" name="Multiply 187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7" name="Multiply 187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8" name="Multiply 187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9" name="Multiply 187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60" name="Multiply 185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1" name="Multiply 186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2" name="Multiply 186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3" name="Multiply 186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4" name="Multiply 186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5" name="Multiply 186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6" name="Multiply 186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7" name="Multiply 186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8" name="Multiply 186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9" name="Multiply 186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50" name="Multiply 184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1" name="Multiply 185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2" name="Multiply 185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3" name="Multiply 185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4" name="Multiply 185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5" name="Multiply 185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6" name="Multiply 185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7" name="Multiply 185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8" name="Multiply 185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9" name="Multiply 185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40" name="Multiply 183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1" name="Multiply 184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2" name="Multiply 184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3" name="Multiply 184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4" name="Multiply 184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5" name="Multiply 184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6" name="Multiply 184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7" name="Multiply 184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8" name="Multiply 184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9" name="Multiply 184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6" name="Group 1795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30" name="Multiply 182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1" name="Multiply 183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2" name="Multiply 183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3" name="Multiply 183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4" name="Multiply 183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5" name="Multiply 183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6" name="Multiply 183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7" name="Multiply 183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8" name="Multiply 183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9" name="Multiply 183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20" name="Multiply 181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1" name="Multiply 182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2" name="Multiply 182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3" name="Multiply 182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4" name="Multiply 182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5" name="Multiply 182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6" name="Multiply 182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7" name="Multiply 182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8" name="Multiply 182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9" name="Multiply 182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10" name="Multiply 180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1" name="Multiply 181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2" name="Multiply 181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3" name="Multiply 181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4" name="Multiply 181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5" name="Multiply 181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6" name="Multiply 181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7" name="Multiply 181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8" name="Multiply 181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9" name="Multiply 181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00" name="Multiply 179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1" name="Multiply 180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2" name="Multiply 180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3" name="Multiply 180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4" name="Multiply 180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5" name="Multiply 180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6" name="Multiply 180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7" name="Multiply 180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8" name="Multiply 180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9" name="Multiply 180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900" name="Group 1899"/>
          <p:cNvGrpSpPr/>
          <p:nvPr/>
        </p:nvGrpSpPr>
        <p:grpSpPr>
          <a:xfrm>
            <a:off x="8327454" y="2672611"/>
            <a:ext cx="2047498" cy="1980525"/>
            <a:chOff x="7946119" y="3072768"/>
            <a:chExt cx="2047498" cy="1980525"/>
          </a:xfrm>
        </p:grpSpPr>
        <p:grpSp>
          <p:nvGrpSpPr>
            <p:cNvPr id="1901" name="Group 1900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002" name="Multiply 200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3" name="Multiply 200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4" name="Multiply 200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5" name="Multiply 200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6" name="Multiply 200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7" name="Multiply 200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8" name="Multiply 200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9" name="Multiply 200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0" name="Multiply 200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1" name="Multiply 201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902" name="Group 1901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903" name="Group 1902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92" name="Multiply 199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3" name="Multiply 199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4" name="Multiply 199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5" name="Multiply 199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6" name="Multiply 199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7" name="Multiply 199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8" name="Multiply 199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9" name="Multiply 199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00" name="Multiply 199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01" name="Multiply 200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4" name="Group 1903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82" name="Multiply 198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3" name="Multiply 198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4" name="Multiply 198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5" name="Multiply 198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6" name="Multiply 198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7" name="Multiply 198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8" name="Multiply 198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9" name="Multiply 198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0" name="Multiply 198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1" name="Multiply 199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5" name="Group 1904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72" name="Multiply 197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3" name="Multiply 197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4" name="Multiply 197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5" name="Multiply 197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6" name="Multiply 197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7" name="Multiply 197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8" name="Multiply 197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9" name="Multiply 197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0" name="Multiply 197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1" name="Multiply 198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6" name="Group 1905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62" name="Multiply 196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3" name="Multiply 196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4" name="Multiply 196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5" name="Multiply 196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6" name="Multiply 196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7" name="Multiply 196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8" name="Multiply 196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9" name="Multiply 196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0" name="Multiply 196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1" name="Multiply 197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7" name="Group 1906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52" name="Multiply 195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3" name="Multiply 195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4" name="Multiply 195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5" name="Multiply 195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6" name="Multiply 195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7" name="Multiply 195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8" name="Multiply 195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9" name="Multiply 195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0" name="Multiply 195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1" name="Multiply 196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8" name="Group 1907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42" name="Multiply 194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3" name="Multiply 194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4" name="Multiply 194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5" name="Multiply 194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6" name="Multiply 194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7" name="Multiply 194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8" name="Multiply 194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9" name="Multiply 194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0" name="Multiply 194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1" name="Multiply 195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9" name="Group 1908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32" name="Multiply 193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3" name="Multiply 193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4" name="Multiply 193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5" name="Multiply 193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6" name="Multiply 193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7" name="Multiply 193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8" name="Multiply 193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9" name="Multiply 193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0" name="Multiply 193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1" name="Multiply 194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10" name="Group 1909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22" name="Multiply 192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3" name="Multiply 192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4" name="Multiply 192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5" name="Multiply 192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6" name="Multiply 192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7" name="Multiply 192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8" name="Multiply 192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9" name="Multiply 192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0" name="Multiply 192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1" name="Multiply 193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11" name="Group 1910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12" name="Multiply 191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3" name="Multiply 191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4" name="Multiply 191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5" name="Multiply 191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6" name="Multiply 191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7" name="Multiply 191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8" name="Multiply 191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9" name="Multiply 191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0" name="Multiply 191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1" name="Multiply 192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012" name="Group 2011"/>
          <p:cNvGrpSpPr/>
          <p:nvPr/>
        </p:nvGrpSpPr>
        <p:grpSpPr>
          <a:xfrm>
            <a:off x="8255446" y="2744619"/>
            <a:ext cx="2047498" cy="1980525"/>
            <a:chOff x="7946119" y="3072768"/>
            <a:chExt cx="2047498" cy="1980525"/>
          </a:xfrm>
        </p:grpSpPr>
        <p:grpSp>
          <p:nvGrpSpPr>
            <p:cNvPr id="2013" name="Group 2012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114" name="Multiply 211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5" name="Multiply 211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6" name="Multiply 211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7" name="Multiply 211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8" name="Multiply 211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9" name="Multiply 211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0" name="Multiply 211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1" name="Multiply 212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2" name="Multiply 212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3" name="Multiply 212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014" name="Group 2013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015" name="Group 2014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04" name="Multiply 210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5" name="Multiply 210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6" name="Multiply 210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7" name="Multiply 210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8" name="Multiply 210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9" name="Multiply 210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0" name="Multiply 210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1" name="Multiply 211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2" name="Multiply 211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3" name="Multiply 211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6" name="Group 2015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94" name="Multiply 209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5" name="Multiply 209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6" name="Multiply 209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7" name="Multiply 209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8" name="Multiply 209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9" name="Multiply 209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0" name="Multiply 209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1" name="Multiply 210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2" name="Multiply 210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3" name="Multiply 210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7" name="Group 2016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84" name="Multiply 208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5" name="Multiply 208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6" name="Multiply 208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7" name="Multiply 208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8" name="Multiply 208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9" name="Multiply 208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0" name="Multiply 208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1" name="Multiply 209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2" name="Multiply 209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3" name="Multiply 209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8" name="Group 2017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74" name="Multiply 207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5" name="Multiply 207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6" name="Multiply 207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7" name="Multiply 207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8" name="Multiply 207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9" name="Multiply 207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0" name="Multiply 207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1" name="Multiply 208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2" name="Multiply 208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3" name="Multiply 208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9" name="Group 2018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64" name="Multiply 206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5" name="Multiply 206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6" name="Multiply 206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7" name="Multiply 206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8" name="Multiply 206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9" name="Multiply 206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0" name="Multiply 206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1" name="Multiply 207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2" name="Multiply 207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3" name="Multiply 207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0" name="Group 2019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54" name="Multiply 205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5" name="Multiply 205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6" name="Multiply 205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7" name="Multiply 205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8" name="Multiply 205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9" name="Multiply 205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0" name="Multiply 205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1" name="Multiply 206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2" name="Multiply 206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3" name="Multiply 206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1" name="Group 2020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44" name="Multiply 204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5" name="Multiply 204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6" name="Multiply 204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7" name="Multiply 204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8" name="Multiply 204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9" name="Multiply 204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0" name="Multiply 204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1" name="Multiply 205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2" name="Multiply 205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3" name="Multiply 205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2" name="Group 2021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34" name="Multiply 203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5" name="Multiply 203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6" name="Multiply 203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7" name="Multiply 203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8" name="Multiply 203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9" name="Multiply 203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0" name="Multiply 203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1" name="Multiply 204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2" name="Multiply 204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3" name="Multiply 204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3" name="Group 2022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24" name="Multiply 202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5" name="Multiply 202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6" name="Multiply 202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7" name="Multiply 202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8" name="Multiply 202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9" name="Multiply 202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0" name="Multiply 202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1" name="Multiply 203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2" name="Multiply 203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3" name="Multiply 203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124" name="Group 2123"/>
          <p:cNvGrpSpPr/>
          <p:nvPr/>
        </p:nvGrpSpPr>
        <p:grpSpPr>
          <a:xfrm>
            <a:off x="8183438" y="2852936"/>
            <a:ext cx="2047498" cy="1980525"/>
            <a:chOff x="7946119" y="3072768"/>
            <a:chExt cx="2047498" cy="1980525"/>
          </a:xfrm>
        </p:grpSpPr>
        <p:grpSp>
          <p:nvGrpSpPr>
            <p:cNvPr id="2125" name="Group 2124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226" name="Multiply 222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7" name="Multiply 222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8" name="Multiply 222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9" name="Multiply 222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0" name="Multiply 222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1" name="Multiply 223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2" name="Multiply 223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3" name="Multiply 223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4" name="Multiply 223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5" name="Multiply 223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126" name="Group 2125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127" name="Group 2126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16" name="Multiply 221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7" name="Multiply 221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8" name="Multiply 221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9" name="Multiply 221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0" name="Multiply 221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1" name="Multiply 222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2" name="Multiply 222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3" name="Multiply 222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4" name="Multiply 222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5" name="Multiply 222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28" name="Group 2127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06" name="Multiply 220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7" name="Multiply 220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8" name="Multiply 220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9" name="Multiply 220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0" name="Multiply 220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1" name="Multiply 221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2" name="Multiply 221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3" name="Multiply 221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4" name="Multiply 221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5" name="Multiply 221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29" name="Group 2128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96" name="Multiply 219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7" name="Multiply 219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8" name="Multiply 219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9" name="Multiply 219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0" name="Multiply 219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1" name="Multiply 220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2" name="Multiply 220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3" name="Multiply 220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4" name="Multiply 220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5" name="Multiply 220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0" name="Group 2129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86" name="Multiply 218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7" name="Multiply 218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8" name="Multiply 218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9" name="Multiply 218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0" name="Multiply 218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1" name="Multiply 219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2" name="Multiply 219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3" name="Multiply 219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4" name="Multiply 219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5" name="Multiply 219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1" name="Group 2130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76" name="Multiply 217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7" name="Multiply 217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8" name="Multiply 217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9" name="Multiply 217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0" name="Multiply 217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1" name="Multiply 218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2" name="Multiply 218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3" name="Multiply 218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4" name="Multiply 218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5" name="Multiply 218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2" name="Group 2131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66" name="Multiply 216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7" name="Multiply 216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8" name="Multiply 216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9" name="Multiply 216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0" name="Multiply 216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1" name="Multiply 217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2" name="Multiply 217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3" name="Multiply 217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4" name="Multiply 217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5" name="Multiply 217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3" name="Group 2132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56" name="Multiply 215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7" name="Multiply 215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8" name="Multiply 215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9" name="Multiply 215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0" name="Multiply 215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1" name="Multiply 216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2" name="Multiply 216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3" name="Multiply 216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4" name="Multiply 216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5" name="Multiply 216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4" name="Group 2133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46" name="Multiply 214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7" name="Multiply 214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8" name="Multiply 214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9" name="Multiply 214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0" name="Multiply 214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1" name="Multiply 215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2" name="Multiply 215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3" name="Multiply 215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4" name="Multiply 215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5" name="Multiply 215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5" name="Group 2134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36" name="Multiply 213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7" name="Multiply 213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8" name="Multiply 213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9" name="Multiply 213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0" name="Multiply 213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1" name="Multiply 214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2" name="Multiply 214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3" name="Multiply 214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4" name="Multiply 214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5" name="Multiply 214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236" name="Group 2235"/>
          <p:cNvGrpSpPr/>
          <p:nvPr/>
        </p:nvGrpSpPr>
        <p:grpSpPr>
          <a:xfrm>
            <a:off x="8080156" y="2960643"/>
            <a:ext cx="2047498" cy="1980525"/>
            <a:chOff x="7946119" y="3072768"/>
            <a:chExt cx="2047498" cy="1980525"/>
          </a:xfrm>
        </p:grpSpPr>
        <p:grpSp>
          <p:nvGrpSpPr>
            <p:cNvPr id="2237" name="Group 223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338" name="Multiply 233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39" name="Multiply 233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0" name="Multiply 233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1" name="Multiply 234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2" name="Multiply 234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3" name="Multiply 234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4" name="Multiply 234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5" name="Multiply 234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6" name="Multiply 234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7" name="Multiply 234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238" name="Group 223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239" name="Group 223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28" name="Multiply 23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9" name="Multiply 23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0" name="Multiply 23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1" name="Multiply 23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2" name="Multiply 23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3" name="Multiply 23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4" name="Multiply 23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5" name="Multiply 23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6" name="Multiply 23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7" name="Multiply 23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0" name="Group 223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18" name="Multiply 231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9" name="Multiply 231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0" name="Multiply 231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1" name="Multiply 232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2" name="Multiply 232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3" name="Multiply 232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4" name="Multiply 232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5" name="Multiply 232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6" name="Multiply 232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7" name="Multiply 232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1" name="Group 224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08" name="Multiply 23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9" name="Multiply 23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0" name="Multiply 23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1" name="Multiply 23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2" name="Multiply 23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3" name="Multiply 23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4" name="Multiply 23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5" name="Multiply 23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6" name="Multiply 23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7" name="Multiply 23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2" name="Group 224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98" name="Multiply 22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9" name="Multiply 22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0" name="Multiply 22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1" name="Multiply 23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2" name="Multiply 23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3" name="Multiply 23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4" name="Multiply 23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5" name="Multiply 23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6" name="Multiply 23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7" name="Multiply 23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3" name="Group 224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88" name="Multiply 22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9" name="Multiply 22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0" name="Multiply 22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1" name="Multiply 22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2" name="Multiply 22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3" name="Multiply 22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4" name="Multiply 22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5" name="Multiply 22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6" name="Multiply 22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7" name="Multiply 22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4" name="Group 224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78" name="Multiply 227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9" name="Multiply 227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0" name="Multiply 227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1" name="Multiply 228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2" name="Multiply 228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3" name="Multiply 228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4" name="Multiply 228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5" name="Multiply 228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6" name="Multiply 228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7" name="Multiply 228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5" name="Group 224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68" name="Multiply 22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9" name="Multiply 22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0" name="Multiply 22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1" name="Multiply 22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2" name="Multiply 22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3" name="Multiply 22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4" name="Multiply 22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5" name="Multiply 22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6" name="Multiply 22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7" name="Multiply 22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6" name="Group 224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58" name="Multiply 22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9" name="Multiply 22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0" name="Multiply 22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1" name="Multiply 22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2" name="Multiply 22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3" name="Multiply 22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4" name="Multiply 22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5" name="Multiply 22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6" name="Multiply 22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7" name="Multiply 22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7" name="Group 224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48" name="Multiply 22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49" name="Multiply 22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0" name="Multiply 22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1" name="Multiply 22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2" name="Multiply 22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3" name="Multiply 22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4" name="Multiply 22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5" name="Multiply 22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6" name="Multiply 22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7" name="Multiply 22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462" name="Group 2461"/>
          <p:cNvGrpSpPr/>
          <p:nvPr/>
        </p:nvGrpSpPr>
        <p:grpSpPr>
          <a:xfrm>
            <a:off x="7659366" y="2204864"/>
            <a:ext cx="3571285" cy="3183136"/>
            <a:chOff x="7659366" y="2204864"/>
            <a:chExt cx="3571285" cy="3183136"/>
          </a:xfrm>
        </p:grpSpPr>
        <p:grpSp>
          <p:nvGrpSpPr>
            <p:cNvPr id="2461" name="Group 2460"/>
            <p:cNvGrpSpPr/>
            <p:nvPr/>
          </p:nvGrpSpPr>
          <p:grpSpPr>
            <a:xfrm>
              <a:off x="7659366" y="2204864"/>
              <a:ext cx="3188368" cy="3183136"/>
              <a:chOff x="7659366" y="2204864"/>
              <a:chExt cx="3188368" cy="3183136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7659366" y="2833018"/>
                <a:ext cx="2551715" cy="2554982"/>
                <a:chOff x="4153635" y="2766096"/>
                <a:chExt cx="2551715" cy="2554982"/>
              </a:xfrm>
            </p:grpSpPr>
            <p:sp>
              <p:nvSpPr>
                <p:cNvPr id="304" name="TextBox 303"/>
                <p:cNvSpPr txBox="1"/>
                <p:nvPr/>
              </p:nvSpPr>
              <p:spPr>
                <a:xfrm>
                  <a:off x="6232716" y="4982524"/>
                  <a:ext cx="4726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1</a:t>
                  </a:r>
                  <a:endParaRPr lang="en-US" dirty="0"/>
                </a:p>
              </p:txBody>
            </p:sp>
            <p:cxnSp>
              <p:nvCxnSpPr>
                <p:cNvPr id="305" name="Straight Arrow Connector 304"/>
                <p:cNvCxnSpPr/>
                <p:nvPr/>
              </p:nvCxnSpPr>
              <p:spPr bwMode="auto">
                <a:xfrm flipV="1">
                  <a:off x="4488928" y="4982524"/>
                  <a:ext cx="2152629" cy="230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06" name="Group 305"/>
                <p:cNvGrpSpPr/>
                <p:nvPr/>
              </p:nvGrpSpPr>
              <p:grpSpPr>
                <a:xfrm>
                  <a:off x="4686189" y="4916760"/>
                  <a:ext cx="1578086" cy="144016"/>
                  <a:chOff x="4686189" y="4916760"/>
                  <a:chExt cx="1578086" cy="144016"/>
                </a:xfrm>
              </p:grpSpPr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>
                    <a:off x="4686189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>
                    <a:off x="4883450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5" name="Straight Connector 324"/>
                  <p:cNvCxnSpPr/>
                  <p:nvPr/>
                </p:nvCxnSpPr>
                <p:spPr bwMode="auto">
                  <a:xfrm>
                    <a:off x="5080710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6" name="Straight Connector 325"/>
                  <p:cNvCxnSpPr/>
                  <p:nvPr/>
                </p:nvCxnSpPr>
                <p:spPr bwMode="auto">
                  <a:xfrm>
                    <a:off x="5277971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7" name="Straight Connector 326"/>
                  <p:cNvCxnSpPr/>
                  <p:nvPr/>
                </p:nvCxnSpPr>
                <p:spPr bwMode="auto">
                  <a:xfrm>
                    <a:off x="5475232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8" name="Straight Connector 327"/>
                  <p:cNvCxnSpPr/>
                  <p:nvPr/>
                </p:nvCxnSpPr>
                <p:spPr bwMode="auto">
                  <a:xfrm>
                    <a:off x="5672493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9" name="Straight Connector 328"/>
                  <p:cNvCxnSpPr/>
                  <p:nvPr/>
                </p:nvCxnSpPr>
                <p:spPr bwMode="auto">
                  <a:xfrm>
                    <a:off x="5869754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30" name="Straight Connector 329"/>
                  <p:cNvCxnSpPr/>
                  <p:nvPr/>
                </p:nvCxnSpPr>
                <p:spPr bwMode="auto">
                  <a:xfrm>
                    <a:off x="6067015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31" name="Straight Connector 330"/>
                  <p:cNvCxnSpPr/>
                  <p:nvPr/>
                </p:nvCxnSpPr>
                <p:spPr bwMode="auto">
                  <a:xfrm>
                    <a:off x="6264275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07" name="Straight Connector 306"/>
                <p:cNvCxnSpPr/>
                <p:nvPr/>
              </p:nvCxnSpPr>
              <p:spPr bwMode="auto">
                <a:xfrm flipH="1">
                  <a:off x="6461536" y="3009910"/>
                  <a:ext cx="7497" cy="205086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8" name="Straight Arrow Connector 307"/>
                <p:cNvCxnSpPr/>
                <p:nvPr/>
              </p:nvCxnSpPr>
              <p:spPr bwMode="auto">
                <a:xfrm rot="16200000">
                  <a:off x="3414720" y="3905049"/>
                  <a:ext cx="2152629" cy="230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9" name="TextBox 308"/>
                <p:cNvSpPr txBox="1"/>
                <p:nvPr/>
              </p:nvSpPr>
              <p:spPr>
                <a:xfrm rot="16200000" flipV="1">
                  <a:off x="4086595" y="2833136"/>
                  <a:ext cx="4726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grpSp>
              <p:nvGrpSpPr>
                <p:cNvPr id="310" name="Group 309"/>
                <p:cNvGrpSpPr/>
                <p:nvPr/>
              </p:nvGrpSpPr>
              <p:grpSpPr>
                <a:xfrm>
                  <a:off x="4413937" y="3207171"/>
                  <a:ext cx="144016" cy="1853605"/>
                  <a:chOff x="4413937" y="3207171"/>
                  <a:chExt cx="144016" cy="1853605"/>
                </a:xfrm>
              </p:grpSpPr>
              <p:cxnSp>
                <p:nvCxnSpPr>
                  <p:cNvPr id="312" name="Straight Connector 311"/>
                  <p:cNvCxnSpPr/>
                  <p:nvPr/>
                </p:nvCxnSpPr>
                <p:spPr bwMode="auto">
                  <a:xfrm>
                    <a:off x="4488928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3" name="Straight Connector 312"/>
                  <p:cNvCxnSpPr/>
                  <p:nvPr/>
                </p:nvCxnSpPr>
                <p:spPr bwMode="auto">
                  <a:xfrm rot="16200000" flipV="1">
                    <a:off x="4485945" y="491051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rot="16200000" flipV="1">
                    <a:off x="4485945" y="4713249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rot="16200000" flipV="1">
                    <a:off x="4485945" y="4515988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rot="16200000" flipV="1">
                    <a:off x="4485945" y="4318728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rot="16200000" flipV="1">
                    <a:off x="4485945" y="4121467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rot="16200000" flipV="1">
                    <a:off x="4485945" y="3924206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9" name="Straight Connector 318"/>
                  <p:cNvCxnSpPr/>
                  <p:nvPr/>
                </p:nvCxnSpPr>
                <p:spPr bwMode="auto">
                  <a:xfrm rot="16200000" flipV="1">
                    <a:off x="4485945" y="3726945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0" name="Straight Connector 319"/>
                  <p:cNvCxnSpPr/>
                  <p:nvPr/>
                </p:nvCxnSpPr>
                <p:spPr bwMode="auto">
                  <a:xfrm rot="16200000" flipV="1">
                    <a:off x="4485945" y="3529684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1" name="Straight Connector 320"/>
                  <p:cNvCxnSpPr/>
                  <p:nvPr/>
                </p:nvCxnSpPr>
                <p:spPr bwMode="auto">
                  <a:xfrm rot="16200000" flipV="1">
                    <a:off x="4485945" y="3332423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rot="16200000" flipV="1">
                    <a:off x="4485945" y="3135163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11" name="Straight Connector 310"/>
                <p:cNvCxnSpPr/>
                <p:nvPr/>
              </p:nvCxnSpPr>
              <p:spPr bwMode="auto">
                <a:xfrm flipH="1">
                  <a:off x="4413937" y="3002413"/>
                  <a:ext cx="2072129" cy="7497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2" name="Cube 441"/>
              <p:cNvSpPr/>
              <p:nvPr/>
            </p:nvSpPr>
            <p:spPr bwMode="auto">
              <a:xfrm>
                <a:off x="7990282" y="2204864"/>
                <a:ext cx="2857452" cy="2844575"/>
              </a:xfrm>
              <a:prstGeom prst="cube">
                <a:avLst>
                  <a:gd name="adj" fmla="val 30436"/>
                </a:avLst>
              </a:prstGeom>
              <a:noFill/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sp>
          <p:nvSpPr>
            <p:cNvPr id="2460" name="TextBox 2459"/>
            <p:cNvSpPr txBox="1"/>
            <p:nvPr/>
          </p:nvSpPr>
          <p:spPr>
            <a:xfrm>
              <a:off x="10758017" y="4192967"/>
              <a:ext cx="472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0" grpId="0"/>
      <p:bldP spid="3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755590" y="1163993"/>
            <a:ext cx="10563358" cy="1143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0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Over fitting          &amp;        under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FD3F2-0E72-45DD-A1CB-02CD3989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2502520"/>
            <a:ext cx="4589552" cy="3082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B073F-1323-4C55-8A25-3C356874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10" y="2502520"/>
            <a:ext cx="4300543" cy="29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4922D9-9A1E-47D4-920D-28115A306054}"/>
              </a:ext>
            </a:extLst>
          </p:cNvPr>
          <p:cNvCxnSpPr/>
          <p:nvPr/>
        </p:nvCxnSpPr>
        <p:spPr>
          <a:xfrm flipH="1">
            <a:off x="1220641" y="4527119"/>
            <a:ext cx="103010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D66C-9639-46D8-937D-065467677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7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17</a:t>
            </a:fld>
            <a:endParaRPr lang="en-GB" sz="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82040-1726-4F04-B6AB-D65B97FA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7" y="840544"/>
            <a:ext cx="4589552" cy="30826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BA07FC-B078-42E4-89B0-0F548F879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36"/>
          <a:stretch/>
        </p:blipFill>
        <p:spPr>
          <a:xfrm>
            <a:off x="1209478" y="1279870"/>
            <a:ext cx="2123593" cy="2109288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CD095D7-ABCB-4FCC-B557-B8BADD0B8F2C}"/>
              </a:ext>
            </a:extLst>
          </p:cNvPr>
          <p:cNvSpPr/>
          <p:nvPr/>
        </p:nvSpPr>
        <p:spPr>
          <a:xfrm rot="16200000">
            <a:off x="978501" y="5549026"/>
            <a:ext cx="867635" cy="38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Training error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79CAB97-592B-483D-8907-470E106F3D32}"/>
              </a:ext>
            </a:extLst>
          </p:cNvPr>
          <p:cNvSpPr/>
          <p:nvPr/>
        </p:nvSpPr>
        <p:spPr>
          <a:xfrm rot="16200000">
            <a:off x="822855" y="4732798"/>
            <a:ext cx="2500093" cy="3833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 error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1F45-2AB2-4F9F-9085-C85DCABC1AB4}"/>
              </a:ext>
            </a:extLst>
          </p:cNvPr>
          <p:cNvGrpSpPr/>
          <p:nvPr/>
        </p:nvGrpSpPr>
        <p:grpSpPr>
          <a:xfrm>
            <a:off x="6452738" y="907862"/>
            <a:ext cx="4300543" cy="5266658"/>
            <a:chOff x="6452738" y="907862"/>
            <a:chExt cx="4300543" cy="526665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FB1606-9B86-4518-BBEB-906148EC5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738" y="907862"/>
              <a:ext cx="4300543" cy="29589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1FE4709-4753-4D90-B5DE-BAA42669A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1436"/>
            <a:stretch/>
          </p:blipFill>
          <p:spPr>
            <a:xfrm>
              <a:off x="7015731" y="1347188"/>
              <a:ext cx="1993633" cy="1980204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850BCFF-6ECB-43E2-8DAE-1ADF8C2B1A06}"/>
                </a:ext>
              </a:extLst>
            </p:cNvPr>
            <p:cNvSpPr/>
            <p:nvPr/>
          </p:nvSpPr>
          <p:spPr>
            <a:xfrm rot="16200000">
              <a:off x="6372473" y="5004874"/>
              <a:ext cx="1955939" cy="3833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Training error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F3BE500-C89F-4A86-89A2-7001CDBA956A}"/>
                </a:ext>
              </a:extLst>
            </p:cNvPr>
            <p:cNvSpPr/>
            <p:nvPr/>
          </p:nvSpPr>
          <p:spPr>
            <a:xfrm rot="16200000">
              <a:off x="6933601" y="4903897"/>
              <a:ext cx="2157892" cy="38335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Test error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BAD126-696E-4524-B46A-A8A699A4D8F0}"/>
              </a:ext>
            </a:extLst>
          </p:cNvPr>
          <p:cNvGrpSpPr/>
          <p:nvPr/>
        </p:nvGrpSpPr>
        <p:grpSpPr>
          <a:xfrm>
            <a:off x="10477773" y="4527120"/>
            <a:ext cx="1043936" cy="1647400"/>
            <a:chOff x="10477773" y="4527120"/>
            <a:chExt cx="1043936" cy="1647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0264CF-39B2-4FD2-8500-19D14BB01C98}"/>
                </a:ext>
              </a:extLst>
            </p:cNvPr>
            <p:cNvSpPr/>
            <p:nvPr/>
          </p:nvSpPr>
          <p:spPr>
            <a:xfrm rot="16200000">
              <a:off x="9910263" y="5223656"/>
              <a:ext cx="1518373" cy="3833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Training error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B96D74-81CD-4120-A097-AF1FB58B6430}"/>
                </a:ext>
              </a:extLst>
            </p:cNvPr>
            <p:cNvSpPr/>
            <p:nvPr/>
          </p:nvSpPr>
          <p:spPr>
            <a:xfrm rot="16200000">
              <a:off x="10506333" y="5159143"/>
              <a:ext cx="1647400" cy="38335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Test error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D89ED2-EAF8-4D98-A3E7-C17C55A6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36"/>
          <a:stretch/>
        </p:blipFill>
        <p:spPr>
          <a:xfrm rot="193990">
            <a:off x="10119665" y="1292544"/>
            <a:ext cx="1993633" cy="198020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72DDAA-EEA8-4A27-A7BF-94BE05C0CDF8}"/>
              </a:ext>
            </a:extLst>
          </p:cNvPr>
          <p:cNvSpPr/>
          <p:nvPr/>
        </p:nvSpPr>
        <p:spPr>
          <a:xfrm rot="16200000">
            <a:off x="1378295" y="5959983"/>
            <a:ext cx="45719" cy="38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Training error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6A62CA-FEAD-4B8B-9AED-445DD718094B}"/>
              </a:ext>
            </a:extLst>
          </p:cNvPr>
          <p:cNvCxnSpPr/>
          <p:nvPr/>
        </p:nvCxnSpPr>
        <p:spPr>
          <a:xfrm flipV="1">
            <a:off x="2714263" y="515073"/>
            <a:ext cx="925975" cy="925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231230-DA07-44A1-80A6-2DB501CAA9A2}"/>
              </a:ext>
            </a:extLst>
          </p:cNvPr>
          <p:cNvSpPr txBox="1"/>
          <p:nvPr/>
        </p:nvSpPr>
        <p:spPr>
          <a:xfrm>
            <a:off x="2858190" y="152588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Some true hidden function</a:t>
            </a:r>
          </a:p>
        </p:txBody>
      </p:sp>
    </p:spTree>
    <p:extLst>
      <p:ext uri="{BB962C8B-B14F-4D97-AF65-F5344CB8AC3E}">
        <p14:creationId xmlns:p14="http://schemas.microsoft.com/office/powerpoint/2010/main" val="87881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162E-7 -3.7037E-6 L -0.13088 0.001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1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D017-E45F-49C2-B395-5926BA4C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52" y="260269"/>
            <a:ext cx="10563358" cy="725025"/>
          </a:xfrm>
        </p:spPr>
        <p:txBody>
          <a:bodyPr/>
          <a:lstStyle/>
          <a:p>
            <a:r>
              <a:rPr lang="en-US" dirty="0"/>
              <a:t>How do we estimate future model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796A-70C1-48BC-A48C-942A140870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17917" y="7503596"/>
            <a:ext cx="598341" cy="306000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9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18</a:t>
            </a:fld>
            <a:endParaRPr lang="en-GB" sz="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6" name="Picture 2" descr="Billedresultat for diagram well water">
            <a:extLst>
              <a:ext uri="{FF2B5EF4-FFF2-40B4-BE49-F238E27FC236}">
                <a16:creationId xmlns:a16="http://schemas.microsoft.com/office/drawing/2014/main" id="{C335E4E5-22B0-42B5-938A-6317C08C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34" y="1416879"/>
            <a:ext cx="2343795" cy="307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783AF4C-F666-4EA4-87F3-E3C3914A042B}"/>
              </a:ext>
            </a:extLst>
          </p:cNvPr>
          <p:cNvGrpSpPr/>
          <p:nvPr/>
        </p:nvGrpSpPr>
        <p:grpSpPr>
          <a:xfrm>
            <a:off x="-3154686" y="2532947"/>
            <a:ext cx="8280061" cy="4904782"/>
            <a:chOff x="-3154686" y="2532947"/>
            <a:chExt cx="8280061" cy="490478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318820A-5D21-4F05-A991-CEA614A5807C}"/>
                </a:ext>
              </a:extLst>
            </p:cNvPr>
            <p:cNvSpPr/>
            <p:nvPr/>
          </p:nvSpPr>
          <p:spPr>
            <a:xfrm rot="21334498">
              <a:off x="-3154686" y="2974340"/>
              <a:ext cx="8280061" cy="4463389"/>
            </a:xfrm>
            <a:prstGeom prst="arc">
              <a:avLst>
                <a:gd name="adj1" fmla="val 17808590"/>
                <a:gd name="adj2" fmla="val 1941034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CA6161-A565-49BA-82A9-9DBAD4E0A928}"/>
                </a:ext>
              </a:extLst>
            </p:cNvPr>
            <p:cNvSpPr txBox="1"/>
            <p:nvPr/>
          </p:nvSpPr>
          <p:spPr>
            <a:xfrm>
              <a:off x="827144" y="2532947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Training set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57B948-6EB7-4696-AFEE-027854211A64}"/>
              </a:ext>
            </a:extLst>
          </p:cNvPr>
          <p:cNvGrpSpPr/>
          <p:nvPr/>
        </p:nvGrpSpPr>
        <p:grpSpPr>
          <a:xfrm>
            <a:off x="-380802" y="2638648"/>
            <a:ext cx="8280061" cy="4954155"/>
            <a:chOff x="-432987" y="2702441"/>
            <a:chExt cx="8280061" cy="4954155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02B6F2F-254E-429C-88B8-1238C8F474EE}"/>
                </a:ext>
              </a:extLst>
            </p:cNvPr>
            <p:cNvSpPr/>
            <p:nvPr/>
          </p:nvSpPr>
          <p:spPr>
            <a:xfrm rot="21016437">
              <a:off x="-432987" y="3193207"/>
              <a:ext cx="8280061" cy="4463389"/>
            </a:xfrm>
            <a:prstGeom prst="arc">
              <a:avLst>
                <a:gd name="adj1" fmla="val 16200000"/>
                <a:gd name="adj2" fmla="val 1852201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FAE452-366E-4767-B90B-D7468A4ACC1C}"/>
                </a:ext>
              </a:extLst>
            </p:cNvPr>
            <p:cNvSpPr txBox="1"/>
            <p:nvPr/>
          </p:nvSpPr>
          <p:spPr>
            <a:xfrm>
              <a:off x="4647243" y="270244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Test set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4A11A9-6D8E-4B5F-91E4-14E930A15E46}"/>
              </a:ext>
            </a:extLst>
          </p:cNvPr>
          <p:cNvGrpSpPr/>
          <p:nvPr/>
        </p:nvGrpSpPr>
        <p:grpSpPr>
          <a:xfrm>
            <a:off x="1907919" y="-222814"/>
            <a:ext cx="8280061" cy="5768765"/>
            <a:chOff x="1749232" y="-223056"/>
            <a:chExt cx="8280061" cy="5768765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4C9CF8AD-33B1-4DAE-99BD-5A96DEB92AF6}"/>
                </a:ext>
              </a:extLst>
            </p:cNvPr>
            <p:cNvSpPr/>
            <p:nvPr/>
          </p:nvSpPr>
          <p:spPr>
            <a:xfrm rot="11867891">
              <a:off x="1749232" y="-223056"/>
              <a:ext cx="8280061" cy="4463389"/>
            </a:xfrm>
            <a:prstGeom prst="arc">
              <a:avLst>
                <a:gd name="adj1" fmla="val 16200000"/>
                <a:gd name="adj2" fmla="val 1894601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B1E550-895C-4F37-9333-35EB065C53FD}"/>
                </a:ext>
              </a:extLst>
            </p:cNvPr>
            <p:cNvSpPr txBox="1"/>
            <p:nvPr/>
          </p:nvSpPr>
          <p:spPr>
            <a:xfrm>
              <a:off x="4686595" y="4099159"/>
              <a:ext cx="46088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800" dirty="0"/>
                <a:t>Another test set</a:t>
              </a:r>
            </a:p>
            <a:p>
              <a:pPr algn="just"/>
              <a:r>
                <a:rPr lang="en-US" i="1" dirty="0"/>
                <a:t>(those predictions we made, when we promised the investors, that our model really works! and they invested a lot of money in our predictions, so we really hope</a:t>
              </a:r>
            </a:p>
            <a:p>
              <a:pPr algn="just"/>
              <a:r>
                <a:rPr lang="en-US" i="1" dirty="0"/>
                <a:t>the model still represents samples drawn from the well or that we will find new jobs somewhere else)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BF86F-78B0-49A4-A7A8-1ED99F2F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29" y="1683062"/>
            <a:ext cx="2122532" cy="14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E93-FDE8-48A9-B77D-899CEC0A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sample from the well?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D0513-AF02-43C4-96EA-7FDBE7882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9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19</a:t>
            </a:fld>
            <a:endParaRPr lang="en-GB" sz="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2" descr="Billedresultat for diagram well water">
            <a:extLst>
              <a:ext uri="{FF2B5EF4-FFF2-40B4-BE49-F238E27FC236}">
                <a16:creationId xmlns:a16="http://schemas.microsoft.com/office/drawing/2014/main" id="{1B665E7B-53D8-458E-BE7E-8293258F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" y="2813679"/>
            <a:ext cx="1344036" cy="176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5E58D1-922B-431B-9D4A-FE421AF977E7}"/>
              </a:ext>
            </a:extLst>
          </p:cNvPr>
          <p:cNvSpPr/>
          <p:nvPr/>
        </p:nvSpPr>
        <p:spPr>
          <a:xfrm>
            <a:off x="1591914" y="1514839"/>
            <a:ext cx="3880800" cy="4363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181E3-3D63-49FF-801D-333AE48B0591}"/>
              </a:ext>
            </a:extLst>
          </p:cNvPr>
          <p:cNvCxnSpPr>
            <a:cxnSpLocks/>
          </p:cNvCxnSpPr>
          <p:nvPr/>
        </p:nvCxnSpPr>
        <p:spPr>
          <a:xfrm>
            <a:off x="1591914" y="3696439"/>
            <a:ext cx="3512521" cy="2947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5D7274-2079-4CA3-A3A1-D7B1E0C14C24}"/>
              </a:ext>
            </a:extLst>
          </p:cNvPr>
          <p:cNvSpPr txBox="1"/>
          <p:nvPr/>
        </p:nvSpPr>
        <p:spPr>
          <a:xfrm>
            <a:off x="2355668" y="4298154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reproducible </a:t>
            </a:r>
          </a:p>
          <a:p>
            <a:r>
              <a:rPr lang="en-US" sz="2400" dirty="0"/>
              <a:t>persistent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90219-C651-43E5-B9B9-E7A27FD21138}"/>
              </a:ext>
            </a:extLst>
          </p:cNvPr>
          <p:cNvSpPr txBox="1"/>
          <p:nvPr/>
        </p:nvSpPr>
        <p:spPr>
          <a:xfrm>
            <a:off x="2319600" y="2263728"/>
            <a:ext cx="2635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Non-reproducible </a:t>
            </a:r>
          </a:p>
          <a:p>
            <a:r>
              <a:rPr lang="en-US" sz="2400" dirty="0"/>
              <a:t>random noise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3ECD69-9F14-4935-A0B3-91DBF6BA77C6}"/>
              </a:ext>
            </a:extLst>
          </p:cNvPr>
          <p:cNvSpPr/>
          <p:nvPr/>
        </p:nvSpPr>
        <p:spPr>
          <a:xfrm>
            <a:off x="5979190" y="3834928"/>
            <a:ext cx="2850000" cy="2094946"/>
          </a:xfrm>
          <a:custGeom>
            <a:avLst/>
            <a:gdLst>
              <a:gd name="connsiteX0" fmla="*/ 0 w 6176682"/>
              <a:gd name="connsiteY0" fmla="*/ 1964345 h 3574291"/>
              <a:gd name="connsiteX1" fmla="*/ 838200 w 6176682"/>
              <a:gd name="connsiteY1" fmla="*/ 1404051 h 3574291"/>
              <a:gd name="connsiteX2" fmla="*/ 1613647 w 6176682"/>
              <a:gd name="connsiteY2" fmla="*/ 408968 h 3574291"/>
              <a:gd name="connsiteX3" fmla="*/ 2120153 w 6176682"/>
              <a:gd name="connsiteY3" fmla="*/ 1074 h 3574291"/>
              <a:gd name="connsiteX4" fmla="*/ 2532529 w 6176682"/>
              <a:gd name="connsiteY4" fmla="*/ 512062 h 3574291"/>
              <a:gd name="connsiteX5" fmla="*/ 2931458 w 6176682"/>
              <a:gd name="connsiteY5" fmla="*/ 1856768 h 3574291"/>
              <a:gd name="connsiteX6" fmla="*/ 3110753 w 6176682"/>
              <a:gd name="connsiteY6" fmla="*/ 2605321 h 3574291"/>
              <a:gd name="connsiteX7" fmla="*/ 3532094 w 6176682"/>
              <a:gd name="connsiteY7" fmla="*/ 3569027 h 3574291"/>
              <a:gd name="connsiteX8" fmla="*/ 4016188 w 6176682"/>
              <a:gd name="connsiteY8" fmla="*/ 2963910 h 3574291"/>
              <a:gd name="connsiteX9" fmla="*/ 4796117 w 6176682"/>
              <a:gd name="connsiteY9" fmla="*/ 2367757 h 3574291"/>
              <a:gd name="connsiteX10" fmla="*/ 6176682 w 6176682"/>
              <a:gd name="connsiteY10" fmla="*/ 2237768 h 357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6682" h="3574291">
                <a:moveTo>
                  <a:pt x="0" y="1964345"/>
                </a:moveTo>
                <a:cubicBezTo>
                  <a:pt x="284629" y="1813812"/>
                  <a:pt x="569259" y="1663280"/>
                  <a:pt x="838200" y="1404051"/>
                </a:cubicBezTo>
                <a:cubicBezTo>
                  <a:pt x="1107141" y="1144822"/>
                  <a:pt x="1399988" y="642797"/>
                  <a:pt x="1613647" y="408968"/>
                </a:cubicBezTo>
                <a:cubicBezTo>
                  <a:pt x="1827306" y="175138"/>
                  <a:pt x="1967006" y="-16108"/>
                  <a:pt x="2120153" y="1074"/>
                </a:cubicBezTo>
                <a:cubicBezTo>
                  <a:pt x="2273300" y="18256"/>
                  <a:pt x="2397312" y="202780"/>
                  <a:pt x="2532529" y="512062"/>
                </a:cubicBezTo>
                <a:cubicBezTo>
                  <a:pt x="2667746" y="821344"/>
                  <a:pt x="2835087" y="1507891"/>
                  <a:pt x="2931458" y="1856768"/>
                </a:cubicBezTo>
                <a:cubicBezTo>
                  <a:pt x="3027829" y="2205645"/>
                  <a:pt x="3010647" y="2319945"/>
                  <a:pt x="3110753" y="2605321"/>
                </a:cubicBezTo>
                <a:cubicBezTo>
                  <a:pt x="3210859" y="2890697"/>
                  <a:pt x="3381188" y="3509262"/>
                  <a:pt x="3532094" y="3569027"/>
                </a:cubicBezTo>
                <a:cubicBezTo>
                  <a:pt x="3683000" y="3628792"/>
                  <a:pt x="3805518" y="3164122"/>
                  <a:pt x="4016188" y="2963910"/>
                </a:cubicBezTo>
                <a:cubicBezTo>
                  <a:pt x="4226859" y="2763698"/>
                  <a:pt x="4436035" y="2488781"/>
                  <a:pt x="4796117" y="2367757"/>
                </a:cubicBezTo>
                <a:cubicBezTo>
                  <a:pt x="5156199" y="2246733"/>
                  <a:pt x="5666440" y="2242250"/>
                  <a:pt x="6176682" y="2237768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E2E9B3D-6EE3-4208-8FBA-0787B2776C34}"/>
              </a:ext>
            </a:extLst>
          </p:cNvPr>
          <p:cNvGrpSpPr/>
          <p:nvPr/>
        </p:nvGrpSpPr>
        <p:grpSpPr>
          <a:xfrm>
            <a:off x="9658948" y="2679226"/>
            <a:ext cx="2239903" cy="1374568"/>
            <a:chOff x="8538497" y="627032"/>
            <a:chExt cx="6133233" cy="437379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8E68A8-2809-4504-9740-80D7537AD345}"/>
                </a:ext>
              </a:extLst>
            </p:cNvPr>
            <p:cNvSpPr/>
            <p:nvPr/>
          </p:nvSpPr>
          <p:spPr>
            <a:xfrm>
              <a:off x="11661025" y="1197801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78E5D0D-7DDA-479D-B340-FDE5CAE31E13}"/>
                </a:ext>
              </a:extLst>
            </p:cNvPr>
            <p:cNvSpPr/>
            <p:nvPr/>
          </p:nvSpPr>
          <p:spPr>
            <a:xfrm>
              <a:off x="9180907" y="2258309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3B6E0FA-6BB3-40F2-93A9-F979C4F236EF}"/>
                </a:ext>
              </a:extLst>
            </p:cNvPr>
            <p:cNvSpPr/>
            <p:nvPr/>
          </p:nvSpPr>
          <p:spPr>
            <a:xfrm>
              <a:off x="9746431" y="2343280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42C9B3E-46B5-4207-BB29-86C307CF513A}"/>
                </a:ext>
              </a:extLst>
            </p:cNvPr>
            <p:cNvSpPr/>
            <p:nvPr/>
          </p:nvSpPr>
          <p:spPr>
            <a:xfrm>
              <a:off x="9689427" y="1663719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9080A6-C7FE-4020-AC25-E2A8B6AD2A7C}"/>
                </a:ext>
              </a:extLst>
            </p:cNvPr>
            <p:cNvSpPr/>
            <p:nvPr/>
          </p:nvSpPr>
          <p:spPr>
            <a:xfrm>
              <a:off x="10481392" y="627032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E659C8A-1A4A-49A6-A989-25DC04DAB114}"/>
                </a:ext>
              </a:extLst>
            </p:cNvPr>
            <p:cNvSpPr/>
            <p:nvPr/>
          </p:nvSpPr>
          <p:spPr>
            <a:xfrm>
              <a:off x="10463001" y="1005789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B8A6813-9522-4C54-BB7E-330C9BFE0A6B}"/>
                </a:ext>
              </a:extLst>
            </p:cNvPr>
            <p:cNvSpPr/>
            <p:nvPr/>
          </p:nvSpPr>
          <p:spPr>
            <a:xfrm>
              <a:off x="10386810" y="1523147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9508079-45E2-44B0-9605-C9204D44ACC8}"/>
                </a:ext>
              </a:extLst>
            </p:cNvPr>
            <p:cNvSpPr/>
            <p:nvPr/>
          </p:nvSpPr>
          <p:spPr>
            <a:xfrm>
              <a:off x="11075150" y="915190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E49F15-5C6A-429C-8150-4B08E9981190}"/>
                </a:ext>
              </a:extLst>
            </p:cNvPr>
            <p:cNvSpPr/>
            <p:nvPr/>
          </p:nvSpPr>
          <p:spPr>
            <a:xfrm>
              <a:off x="11377282" y="1744268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3301756-2C13-4E90-B51F-C4641EB12416}"/>
                </a:ext>
              </a:extLst>
            </p:cNvPr>
            <p:cNvSpPr/>
            <p:nvPr/>
          </p:nvSpPr>
          <p:spPr>
            <a:xfrm>
              <a:off x="10739984" y="1556898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1A4678-A627-41D3-AD27-5C9C10EA40D5}"/>
                </a:ext>
              </a:extLst>
            </p:cNvPr>
            <p:cNvSpPr/>
            <p:nvPr/>
          </p:nvSpPr>
          <p:spPr>
            <a:xfrm>
              <a:off x="11124693" y="2637530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D2AA13E-CF25-4866-9826-0293041EA9AE}"/>
                </a:ext>
              </a:extLst>
            </p:cNvPr>
            <p:cNvSpPr/>
            <p:nvPr/>
          </p:nvSpPr>
          <p:spPr>
            <a:xfrm>
              <a:off x="9575421" y="1960510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D3EF94C-D8E8-46C5-B300-C6B382C32E98}"/>
                </a:ext>
              </a:extLst>
            </p:cNvPr>
            <p:cNvSpPr/>
            <p:nvPr/>
          </p:nvSpPr>
          <p:spPr>
            <a:xfrm>
              <a:off x="11491288" y="2403705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5568FCF-387A-4EDC-8CED-1475ECBFBDC3}"/>
                </a:ext>
              </a:extLst>
            </p:cNvPr>
            <p:cNvSpPr/>
            <p:nvPr/>
          </p:nvSpPr>
          <p:spPr>
            <a:xfrm>
              <a:off x="8792551" y="3065772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53CF06A-4E12-443C-B28C-E14E4992850D}"/>
                </a:ext>
              </a:extLst>
            </p:cNvPr>
            <p:cNvSpPr/>
            <p:nvPr/>
          </p:nvSpPr>
          <p:spPr>
            <a:xfrm>
              <a:off x="8538497" y="2877892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683CB5B-C900-4AD6-B514-D68FA733FE98}"/>
                </a:ext>
              </a:extLst>
            </p:cNvPr>
            <p:cNvSpPr/>
            <p:nvPr/>
          </p:nvSpPr>
          <p:spPr>
            <a:xfrm>
              <a:off x="11434284" y="4096694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8D2A63C-1C53-4C0E-9BC0-53D6070CE1EA}"/>
                </a:ext>
              </a:extLst>
            </p:cNvPr>
            <p:cNvSpPr/>
            <p:nvPr/>
          </p:nvSpPr>
          <p:spPr>
            <a:xfrm>
              <a:off x="11649107" y="2877892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07CAB5D-7C63-48AE-AA41-1923FE242EA3}"/>
                </a:ext>
              </a:extLst>
            </p:cNvPr>
            <p:cNvSpPr/>
            <p:nvPr/>
          </p:nvSpPr>
          <p:spPr>
            <a:xfrm>
              <a:off x="11763113" y="3715004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E03997-B77D-4CE5-A3CE-61273727E67B}"/>
                </a:ext>
              </a:extLst>
            </p:cNvPr>
            <p:cNvSpPr/>
            <p:nvPr/>
          </p:nvSpPr>
          <p:spPr>
            <a:xfrm>
              <a:off x="11667016" y="4498705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0345FD-E4F4-4EA4-B713-E63DABA4A38F}"/>
                </a:ext>
              </a:extLst>
            </p:cNvPr>
            <p:cNvSpPr/>
            <p:nvPr/>
          </p:nvSpPr>
          <p:spPr>
            <a:xfrm>
              <a:off x="11930992" y="4894006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0CBE661-8AC1-4356-952F-514501EC8365}"/>
                </a:ext>
              </a:extLst>
            </p:cNvPr>
            <p:cNvSpPr/>
            <p:nvPr/>
          </p:nvSpPr>
          <p:spPr>
            <a:xfrm>
              <a:off x="12247697" y="4320474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29729B4-EDD7-47EE-B7E7-79E8C0152516}"/>
                </a:ext>
              </a:extLst>
            </p:cNvPr>
            <p:cNvSpPr/>
            <p:nvPr/>
          </p:nvSpPr>
          <p:spPr>
            <a:xfrm>
              <a:off x="12361703" y="4741966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139BFA-99E5-460D-B1DD-1921928141F3}"/>
                </a:ext>
              </a:extLst>
            </p:cNvPr>
            <p:cNvSpPr/>
            <p:nvPr/>
          </p:nvSpPr>
          <p:spPr>
            <a:xfrm>
              <a:off x="14557724" y="3172593"/>
              <a:ext cx="114006" cy="10682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09BA174-3936-4FF8-99DC-7A2E5C06ED4E}"/>
              </a:ext>
            </a:extLst>
          </p:cNvPr>
          <p:cNvGrpSpPr/>
          <p:nvPr/>
        </p:nvGrpSpPr>
        <p:grpSpPr>
          <a:xfrm>
            <a:off x="5984690" y="2356964"/>
            <a:ext cx="1726389" cy="322262"/>
            <a:chOff x="6066248" y="2258189"/>
            <a:chExt cx="1726389" cy="32226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DD179-E7C2-40AE-9C2A-4D1CCDDF7A9D}"/>
                </a:ext>
              </a:extLst>
            </p:cNvPr>
            <p:cNvSpPr/>
            <p:nvPr/>
          </p:nvSpPr>
          <p:spPr>
            <a:xfrm>
              <a:off x="6823148" y="233960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853FCAC-0E2E-4BDF-BBA1-B6D444105E84}"/>
                </a:ext>
              </a:extLst>
            </p:cNvPr>
            <p:cNvSpPr/>
            <p:nvPr/>
          </p:nvSpPr>
          <p:spPr>
            <a:xfrm>
              <a:off x="6150224" y="2351570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B2AA0F-7607-4FE4-88C1-7C6F1EF282BF}"/>
                </a:ext>
              </a:extLst>
            </p:cNvPr>
            <p:cNvSpPr/>
            <p:nvPr/>
          </p:nvSpPr>
          <p:spPr>
            <a:xfrm>
              <a:off x="6507395" y="231799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785233B-051A-4A06-9697-FD58EB608687}"/>
                </a:ext>
              </a:extLst>
            </p:cNvPr>
            <p:cNvSpPr/>
            <p:nvPr/>
          </p:nvSpPr>
          <p:spPr>
            <a:xfrm>
              <a:off x="6347327" y="2546880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7ACB1D4-4BFD-417C-AC85-3229040059C9}"/>
                </a:ext>
              </a:extLst>
            </p:cNvPr>
            <p:cNvSpPr/>
            <p:nvPr/>
          </p:nvSpPr>
          <p:spPr>
            <a:xfrm>
              <a:off x="6399372" y="2423523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2677589-BA4E-4075-8215-E111E20EF85B}"/>
                </a:ext>
              </a:extLst>
            </p:cNvPr>
            <p:cNvSpPr/>
            <p:nvPr/>
          </p:nvSpPr>
          <p:spPr>
            <a:xfrm>
              <a:off x="6653324" y="237900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A97B867-4E29-48C6-AB44-0CB079D89BAA}"/>
                </a:ext>
              </a:extLst>
            </p:cNvPr>
            <p:cNvSpPr/>
            <p:nvPr/>
          </p:nvSpPr>
          <p:spPr>
            <a:xfrm>
              <a:off x="6525460" y="248579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5AD044C-F23D-4DB4-A24E-59A2C374FBF7}"/>
                </a:ext>
              </a:extLst>
            </p:cNvPr>
            <p:cNvSpPr/>
            <p:nvPr/>
          </p:nvSpPr>
          <p:spPr>
            <a:xfrm>
              <a:off x="7600451" y="251093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0E21C11-AF56-4B5E-AAD0-F87F69CE93B0}"/>
                </a:ext>
              </a:extLst>
            </p:cNvPr>
            <p:cNvSpPr/>
            <p:nvPr/>
          </p:nvSpPr>
          <p:spPr>
            <a:xfrm>
              <a:off x="6951017" y="2283568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0C00426-945D-4B26-AEA4-5E9EE225F0EC}"/>
                </a:ext>
              </a:extLst>
            </p:cNvPr>
            <p:cNvSpPr/>
            <p:nvPr/>
          </p:nvSpPr>
          <p:spPr>
            <a:xfrm>
              <a:off x="6791920" y="247545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3D7168-46E4-48A2-AF4B-7C17298F4412}"/>
                </a:ext>
              </a:extLst>
            </p:cNvPr>
            <p:cNvSpPr/>
            <p:nvPr/>
          </p:nvSpPr>
          <p:spPr>
            <a:xfrm>
              <a:off x="7010746" y="241047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FC6A33A-56AE-46D4-9EC1-9F7DF0E34E69}"/>
                </a:ext>
              </a:extLst>
            </p:cNvPr>
            <p:cNvSpPr/>
            <p:nvPr/>
          </p:nvSpPr>
          <p:spPr>
            <a:xfrm>
              <a:off x="6267036" y="2419087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D55A555-0F8E-44E5-83AF-EAF5A845817A}"/>
                </a:ext>
              </a:extLst>
            </p:cNvPr>
            <p:cNvSpPr/>
            <p:nvPr/>
          </p:nvSpPr>
          <p:spPr>
            <a:xfrm>
              <a:off x="7144630" y="233698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A29A1B-CA19-4612-A181-0654A6744CEB}"/>
                </a:ext>
              </a:extLst>
            </p:cNvPr>
            <p:cNvSpPr/>
            <p:nvPr/>
          </p:nvSpPr>
          <p:spPr>
            <a:xfrm>
              <a:off x="6159030" y="254505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DE4C05-4B1C-4655-8A19-D0DF7DA5F42F}"/>
                </a:ext>
              </a:extLst>
            </p:cNvPr>
            <p:cNvSpPr/>
            <p:nvPr/>
          </p:nvSpPr>
          <p:spPr>
            <a:xfrm>
              <a:off x="6066248" y="248601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C483D61-E91D-48AC-9933-C8BC33333929}"/>
                </a:ext>
              </a:extLst>
            </p:cNvPr>
            <p:cNvSpPr/>
            <p:nvPr/>
          </p:nvSpPr>
          <p:spPr>
            <a:xfrm>
              <a:off x="7373634" y="2519370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AB5EC1B-230E-4F01-9AD9-88F61484F122}"/>
                </a:ext>
              </a:extLst>
            </p:cNvPr>
            <p:cNvSpPr/>
            <p:nvPr/>
          </p:nvSpPr>
          <p:spPr>
            <a:xfrm>
              <a:off x="7202266" y="248601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6013798-9B5E-4E46-93BA-1BE4D7B5E6F8}"/>
                </a:ext>
              </a:extLst>
            </p:cNvPr>
            <p:cNvSpPr/>
            <p:nvPr/>
          </p:nvSpPr>
          <p:spPr>
            <a:xfrm>
              <a:off x="7326031" y="2389952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8D35428-DBD1-44D6-8111-CF3642136667}"/>
                </a:ext>
              </a:extLst>
            </p:cNvPr>
            <p:cNvSpPr/>
            <p:nvPr/>
          </p:nvSpPr>
          <p:spPr>
            <a:xfrm>
              <a:off x="7545676" y="237900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BF11B9A-7990-4BB7-987B-9B5C4D89440E}"/>
                </a:ext>
              </a:extLst>
            </p:cNvPr>
            <p:cNvSpPr/>
            <p:nvPr/>
          </p:nvSpPr>
          <p:spPr>
            <a:xfrm>
              <a:off x="7545676" y="2258221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15B96D-523D-4263-A1CC-CCEB3342568F}"/>
                </a:ext>
              </a:extLst>
            </p:cNvPr>
            <p:cNvSpPr/>
            <p:nvPr/>
          </p:nvSpPr>
          <p:spPr>
            <a:xfrm>
              <a:off x="7367667" y="2258189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45A9664-29D9-4E18-AAF0-2FDB8CDDAA5A}"/>
                </a:ext>
              </a:extLst>
            </p:cNvPr>
            <p:cNvSpPr/>
            <p:nvPr/>
          </p:nvSpPr>
          <p:spPr>
            <a:xfrm>
              <a:off x="7751001" y="2490774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403CE76-21C6-4327-971B-01EE317B1472}"/>
                </a:ext>
              </a:extLst>
            </p:cNvPr>
            <p:cNvSpPr/>
            <p:nvPr/>
          </p:nvSpPr>
          <p:spPr>
            <a:xfrm>
              <a:off x="7740229" y="2307767"/>
              <a:ext cx="41636" cy="3357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A4B5E60-CD24-4531-A18F-BA8C25CB8603}"/>
              </a:ext>
            </a:extLst>
          </p:cNvPr>
          <p:cNvGrpSpPr/>
          <p:nvPr/>
        </p:nvGrpSpPr>
        <p:grpSpPr>
          <a:xfrm>
            <a:off x="9708161" y="2582640"/>
            <a:ext cx="2166776" cy="1357786"/>
            <a:chOff x="9668592" y="1614434"/>
            <a:chExt cx="2166776" cy="135778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A6BA4FB-3523-4984-9451-0767D3C96D7D}"/>
                </a:ext>
              </a:extLst>
            </p:cNvPr>
            <p:cNvSpPr/>
            <p:nvPr/>
          </p:nvSpPr>
          <p:spPr>
            <a:xfrm>
              <a:off x="10726932" y="1922607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75072D4-A644-4E0E-A248-47311AC4007E}"/>
                </a:ext>
              </a:extLst>
            </p:cNvPr>
            <p:cNvSpPr/>
            <p:nvPr/>
          </p:nvSpPr>
          <p:spPr>
            <a:xfrm>
              <a:off x="9825186" y="1888139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A21DC42-4913-41D0-91B2-8C6106B790DD}"/>
                </a:ext>
              </a:extLst>
            </p:cNvPr>
            <p:cNvSpPr/>
            <p:nvPr/>
          </p:nvSpPr>
          <p:spPr>
            <a:xfrm>
              <a:off x="9965663" y="2054172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24FA236-F7AE-4A8E-9157-36C68C6176DF}"/>
                </a:ext>
              </a:extLst>
            </p:cNvPr>
            <p:cNvSpPr/>
            <p:nvPr/>
          </p:nvSpPr>
          <p:spPr>
            <a:xfrm>
              <a:off x="10016956" y="1712262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174AD6F-6353-435E-9A0F-BF098D0B7BF8}"/>
                </a:ext>
              </a:extLst>
            </p:cNvPr>
            <p:cNvSpPr/>
            <p:nvPr/>
          </p:nvSpPr>
          <p:spPr>
            <a:xfrm>
              <a:off x="10316917" y="1836794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6F2AABD-74A6-4E9B-A9A5-A7E8F874A6FC}"/>
                </a:ext>
              </a:extLst>
            </p:cNvPr>
            <p:cNvSpPr/>
            <p:nvPr/>
          </p:nvSpPr>
          <p:spPr>
            <a:xfrm>
              <a:off x="10320355" y="1695477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E3A8DD9-0BC9-48A6-9F9F-50DECF7D84EE}"/>
                </a:ext>
              </a:extLst>
            </p:cNvPr>
            <p:cNvSpPr/>
            <p:nvPr/>
          </p:nvSpPr>
          <p:spPr>
            <a:xfrm>
              <a:off x="10271646" y="2037748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8336373-2C89-47DF-A3A1-F58FFA225848}"/>
                </a:ext>
              </a:extLst>
            </p:cNvPr>
            <p:cNvSpPr/>
            <p:nvPr/>
          </p:nvSpPr>
          <p:spPr>
            <a:xfrm>
              <a:off x="10543851" y="1614434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4797AD4-99F6-49B0-8C0F-E26EBE4A30FE}"/>
                </a:ext>
              </a:extLst>
            </p:cNvPr>
            <p:cNvSpPr/>
            <p:nvPr/>
          </p:nvSpPr>
          <p:spPr>
            <a:xfrm>
              <a:off x="10538398" y="2070957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3B2F45-258F-4B84-8FCC-5FED0EAEA80C}"/>
                </a:ext>
              </a:extLst>
            </p:cNvPr>
            <p:cNvSpPr/>
            <p:nvPr/>
          </p:nvSpPr>
          <p:spPr>
            <a:xfrm>
              <a:off x="10250828" y="1787781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EB4E586-0F3B-472E-9C74-7C342D43F4C6}"/>
                </a:ext>
              </a:extLst>
            </p:cNvPr>
            <p:cNvSpPr/>
            <p:nvPr/>
          </p:nvSpPr>
          <p:spPr>
            <a:xfrm>
              <a:off x="10538398" y="1797517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7DE05E0-D2AA-445F-90B3-8A2A14065314}"/>
                </a:ext>
              </a:extLst>
            </p:cNvPr>
            <p:cNvSpPr/>
            <p:nvPr/>
          </p:nvSpPr>
          <p:spPr>
            <a:xfrm>
              <a:off x="9920490" y="2168376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AE980D6-2B44-4BC8-BCC1-94111884F8BC}"/>
                </a:ext>
              </a:extLst>
            </p:cNvPr>
            <p:cNvSpPr/>
            <p:nvPr/>
          </p:nvSpPr>
          <p:spPr>
            <a:xfrm>
              <a:off x="10695894" y="2134805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21BAE50-4EAF-4E37-87A7-72CA50FE28A4}"/>
                </a:ext>
              </a:extLst>
            </p:cNvPr>
            <p:cNvSpPr/>
            <p:nvPr/>
          </p:nvSpPr>
          <p:spPr>
            <a:xfrm>
              <a:off x="9668592" y="2103800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526FFBA-162C-4975-9366-24F2987C8768}"/>
                </a:ext>
              </a:extLst>
            </p:cNvPr>
            <p:cNvSpPr/>
            <p:nvPr/>
          </p:nvSpPr>
          <p:spPr>
            <a:xfrm>
              <a:off x="9679447" y="2359660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E31E08A-2092-4DCE-B8B6-20C211CB5C98}"/>
                </a:ext>
              </a:extLst>
            </p:cNvPr>
            <p:cNvSpPr/>
            <p:nvPr/>
          </p:nvSpPr>
          <p:spPr>
            <a:xfrm>
              <a:off x="11153728" y="2938649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CE1C8D8-C8BC-4A7A-89A6-B6C40D0E16A9}"/>
                </a:ext>
              </a:extLst>
            </p:cNvPr>
            <p:cNvSpPr/>
            <p:nvPr/>
          </p:nvSpPr>
          <p:spPr>
            <a:xfrm>
              <a:off x="10753530" y="2283830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AE623F5-C24F-4789-A3FD-1F8CD2016275}"/>
                </a:ext>
              </a:extLst>
            </p:cNvPr>
            <p:cNvSpPr/>
            <p:nvPr/>
          </p:nvSpPr>
          <p:spPr>
            <a:xfrm>
              <a:off x="10856349" y="2223126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B169C54-0CAF-4ADC-929D-688C4A0F3874}"/>
                </a:ext>
              </a:extLst>
            </p:cNvPr>
            <p:cNvSpPr/>
            <p:nvPr/>
          </p:nvSpPr>
          <p:spPr>
            <a:xfrm>
              <a:off x="10801641" y="2724137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B62403F-AC3E-4171-A1A8-0BE302B98229}"/>
                </a:ext>
              </a:extLst>
            </p:cNvPr>
            <p:cNvSpPr/>
            <p:nvPr/>
          </p:nvSpPr>
          <p:spPr>
            <a:xfrm>
              <a:off x="10856477" y="2917441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D822CE7-58FE-42AC-AF44-C484EEEE40D1}"/>
                </a:ext>
              </a:extLst>
            </p:cNvPr>
            <p:cNvSpPr/>
            <p:nvPr/>
          </p:nvSpPr>
          <p:spPr>
            <a:xfrm>
              <a:off x="10745876" y="2485799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6D3AF87-FCC6-4F41-B1EB-E2259BBCA49B}"/>
                </a:ext>
              </a:extLst>
            </p:cNvPr>
            <p:cNvSpPr/>
            <p:nvPr/>
          </p:nvSpPr>
          <p:spPr>
            <a:xfrm>
              <a:off x="11013776" y="2869659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CDB00A2-450F-4D31-A51A-5A95DC5F9C77}"/>
                </a:ext>
              </a:extLst>
            </p:cNvPr>
            <p:cNvSpPr/>
            <p:nvPr/>
          </p:nvSpPr>
          <p:spPr>
            <a:xfrm>
              <a:off x="11793732" y="2707352"/>
              <a:ext cx="41636" cy="33571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ADDEAFE3-8B61-46AD-B39E-CC07F2CC0064}"/>
              </a:ext>
            </a:extLst>
          </p:cNvPr>
          <p:cNvSpPr txBox="1"/>
          <p:nvPr/>
        </p:nvSpPr>
        <p:spPr>
          <a:xfrm>
            <a:off x="6724740" y="31084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BEC506C4-F37D-45B6-8EB2-8031C9403536}"/>
              </a:ext>
            </a:extLst>
          </p:cNvPr>
          <p:cNvSpPr/>
          <p:nvPr/>
        </p:nvSpPr>
        <p:spPr>
          <a:xfrm>
            <a:off x="8138644" y="2841661"/>
            <a:ext cx="1047508" cy="650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8466922-D28D-4B0D-A029-77E6FA9C6619}"/>
              </a:ext>
            </a:extLst>
          </p:cNvPr>
          <p:cNvSpPr txBox="1"/>
          <p:nvPr/>
        </p:nvSpPr>
        <p:spPr>
          <a:xfrm rot="19531471">
            <a:off x="7205022" y="3679386"/>
            <a:ext cx="2458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Flexibility</a:t>
            </a:r>
          </a:p>
          <a:p>
            <a:r>
              <a:rPr lang="en-US" dirty="0">
                <a:solidFill>
                  <a:srgbClr val="FF0000"/>
                </a:solidFill>
              </a:rPr>
              <a:t>Adaptiveness</a:t>
            </a:r>
          </a:p>
          <a:p>
            <a:r>
              <a:rPr lang="en-US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76DA96-BB98-49FE-BB89-D52EDC156653}"/>
              </a:ext>
            </a:extLst>
          </p:cNvPr>
          <p:cNvSpPr txBox="1"/>
          <p:nvPr/>
        </p:nvSpPr>
        <p:spPr>
          <a:xfrm rot="19531471">
            <a:off x="7133640" y="748141"/>
            <a:ext cx="2458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Robust</a:t>
            </a:r>
          </a:p>
          <a:p>
            <a:r>
              <a:rPr lang="en-US" dirty="0">
                <a:solidFill>
                  <a:srgbClr val="00B050"/>
                </a:solidFill>
              </a:rPr>
              <a:t>Noise – resistant</a:t>
            </a:r>
          </a:p>
          <a:p>
            <a:r>
              <a:rPr lang="en-US" dirty="0">
                <a:solidFill>
                  <a:srgbClr val="00B050"/>
                </a:solidFill>
              </a:rPr>
              <a:t>bias</a:t>
            </a: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E57FFA57-4762-47B8-92F4-BD46EDF12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72"/>
          <a:stretch/>
        </p:blipFill>
        <p:spPr>
          <a:xfrm>
            <a:off x="3588030" y="5807244"/>
            <a:ext cx="8889357" cy="79934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604CC5C5-B797-403D-BE5D-53DA6BF70180}"/>
              </a:ext>
            </a:extLst>
          </p:cNvPr>
          <p:cNvSpPr txBox="1"/>
          <p:nvPr/>
        </p:nvSpPr>
        <p:spPr>
          <a:xfrm>
            <a:off x="10916736" y="6000527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fixed error</a:t>
            </a:r>
          </a:p>
        </p:txBody>
      </p:sp>
    </p:spTree>
    <p:extLst>
      <p:ext uri="{BB962C8B-B14F-4D97-AF65-F5344CB8AC3E}">
        <p14:creationId xmlns:p14="http://schemas.microsoft.com/office/powerpoint/2010/main" val="7700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8E-6 7.40741E-7 L 0.00039 -0.0893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46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391E-6 -2.22222E-6 L 0.00716 -0.148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0" grpId="1"/>
      <p:bldP spid="11" grpId="0" animBg="1"/>
      <p:bldP spid="163" grpId="0"/>
      <p:bldP spid="164" grpId="0" animBg="1"/>
      <p:bldP spid="165" grpId="0"/>
      <p:bldP spid="166" grpId="0"/>
      <p:bldP spid="2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bias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7" y="1772816"/>
            <a:ext cx="6181067" cy="381642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21A28-E9A2-40EC-B0A7-56130E2A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46" y="332656"/>
            <a:ext cx="4589552" cy="3082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0065-D54B-4C48-A7A8-B787FE4B0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50" y="3327544"/>
            <a:ext cx="4300543" cy="29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F64D1-8AA6-4BCF-927D-15EBF677F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9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21</a:t>
            </a:fld>
            <a:endParaRPr lang="en-GB" sz="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E516F-60B4-4ED0-B8D7-6C353745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063" y="908720"/>
            <a:ext cx="5718560" cy="37186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8A5CB0-FC49-4548-B854-661DA9F457AE}"/>
              </a:ext>
            </a:extLst>
          </p:cNvPr>
          <p:cNvGrpSpPr/>
          <p:nvPr/>
        </p:nvGrpSpPr>
        <p:grpSpPr>
          <a:xfrm>
            <a:off x="466071" y="1319568"/>
            <a:ext cx="4485426" cy="4963136"/>
            <a:chOff x="1016001" y="1261413"/>
            <a:chExt cx="4486010" cy="4963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B13CFF-1C64-4C7C-B0D2-2861007E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1" y="2418393"/>
              <a:ext cx="3931752" cy="2606686"/>
            </a:xfrm>
            <a:prstGeom prst="rect">
              <a:avLst/>
            </a:prstGeom>
          </p:spPr>
        </p:pic>
        <p:pic>
          <p:nvPicPr>
            <p:cNvPr id="8" name="Picture 2" descr="Billedresultat for function">
              <a:extLst>
                <a:ext uri="{FF2B5EF4-FFF2-40B4-BE49-F238E27FC236}">
                  <a16:creationId xmlns:a16="http://schemas.microsoft.com/office/drawing/2014/main" id="{7DFCFDAE-E54F-44DF-89D7-BAF35B8AD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825" y="4681272"/>
              <a:ext cx="1558088" cy="154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Billedresultat for screwdriver diagram">
              <a:extLst>
                <a:ext uri="{FF2B5EF4-FFF2-40B4-BE49-F238E27FC236}">
                  <a16:creationId xmlns:a16="http://schemas.microsoft.com/office/drawing/2014/main" id="{39F6A467-2EF7-454C-BE96-96B10D36B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3394">
              <a:off x="3867285" y="1572533"/>
              <a:ext cx="724154" cy="72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illedresultat for PARAMETERS">
              <a:extLst>
                <a:ext uri="{FF2B5EF4-FFF2-40B4-BE49-F238E27FC236}">
                  <a16:creationId xmlns:a16="http://schemas.microsoft.com/office/drawing/2014/main" id="{D981A126-A40D-41AE-9470-24D95E249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89" y="1561951"/>
              <a:ext cx="698758" cy="69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2A536-0860-43C1-A6A5-130BE120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755013">
              <a:off x="1413485" y="1548918"/>
              <a:ext cx="573638" cy="7921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D73821-2804-4959-8D81-B7DB63AD8537}"/>
                </a:ext>
              </a:extLst>
            </p:cNvPr>
            <p:cNvSpPr txBox="1"/>
            <p:nvPr/>
          </p:nvSpPr>
          <p:spPr>
            <a:xfrm rot="19978946">
              <a:off x="1021170" y="133470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0021A5-FF0B-4585-89E1-24649885312A}"/>
                </a:ext>
              </a:extLst>
            </p:cNvPr>
            <p:cNvSpPr txBox="1"/>
            <p:nvPr/>
          </p:nvSpPr>
          <p:spPr>
            <a:xfrm>
              <a:off x="4336307" y="4834771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6F83AF-F9A8-4932-B1EF-B8A739D05848}"/>
                </a:ext>
              </a:extLst>
            </p:cNvPr>
            <p:cNvSpPr txBox="1"/>
            <p:nvPr/>
          </p:nvSpPr>
          <p:spPr>
            <a:xfrm>
              <a:off x="2981877" y="1261413"/>
              <a:ext cx="1606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tweak parameters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9969A7-5F25-48AF-A3F7-B7BBBB36572B}"/>
                </a:ext>
              </a:extLst>
            </p:cNvPr>
            <p:cNvSpPr txBox="1"/>
            <p:nvPr/>
          </p:nvSpPr>
          <p:spPr>
            <a:xfrm>
              <a:off x="1981411" y="2994163"/>
              <a:ext cx="20826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Learning</a:t>
              </a:r>
            </a:p>
            <a:p>
              <a:r>
                <a:rPr lang="en-US" sz="3600" dirty="0"/>
                <a:t>algorithm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2200250-1DCE-41D5-BE1B-0C39A1DF4B06}"/>
              </a:ext>
            </a:extLst>
          </p:cNvPr>
          <p:cNvSpPr/>
          <p:nvPr/>
        </p:nvSpPr>
        <p:spPr>
          <a:xfrm rot="1849300">
            <a:off x="2388125" y="962255"/>
            <a:ext cx="1655231" cy="183790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7203589-C2CA-4971-ACC5-DE76D58C0FCD}"/>
              </a:ext>
            </a:extLst>
          </p:cNvPr>
          <p:cNvSpPr/>
          <p:nvPr/>
        </p:nvSpPr>
        <p:spPr>
          <a:xfrm rot="11506492">
            <a:off x="4310002" y="1921172"/>
            <a:ext cx="2022841" cy="694481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C8CEA-C5B2-4F04-BEC4-27C3D908F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294" y="5082744"/>
            <a:ext cx="3657286" cy="1136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2EB680-B0E5-4036-B70C-6183A7A20D6A}"/>
              </a:ext>
            </a:extLst>
          </p:cNvPr>
          <p:cNvSpPr txBox="1"/>
          <p:nvPr/>
        </p:nvSpPr>
        <p:spPr>
          <a:xfrm>
            <a:off x="10631710" y="1006702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fixed error</a:t>
            </a:r>
          </a:p>
        </p:txBody>
      </p:sp>
    </p:spTree>
    <p:extLst>
      <p:ext uri="{BB962C8B-B14F-4D97-AF65-F5344CB8AC3E}">
        <p14:creationId xmlns:p14="http://schemas.microsoft.com/office/powerpoint/2010/main" val="21005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F4F4-BC6D-484B-84F3-4180C0EE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87" y="-538667"/>
            <a:ext cx="10563358" cy="1143000"/>
          </a:xfrm>
        </p:spPr>
        <p:txBody>
          <a:bodyPr/>
          <a:lstStyle/>
          <a:p>
            <a:r>
              <a:rPr lang="en-US" sz="2400" dirty="0"/>
              <a:t>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6E7C-82E0-493C-BB0C-A635B7A9D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7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22</a:t>
            </a:fld>
            <a:endParaRPr lang="en-GB" sz="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FD257D-3242-471F-B091-2E6F21ACB566}"/>
              </a:ext>
            </a:extLst>
          </p:cNvPr>
          <p:cNvSpPr/>
          <p:nvPr/>
        </p:nvSpPr>
        <p:spPr>
          <a:xfrm>
            <a:off x="241223" y="689145"/>
            <a:ext cx="6827146" cy="138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set</a:t>
            </a:r>
          </a:p>
          <a:p>
            <a:pPr algn="ctr"/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AB7F5E-35B1-4585-8D77-CEE58EC23095}"/>
              </a:ext>
            </a:extLst>
          </p:cNvPr>
          <p:cNvSpPr/>
          <p:nvPr/>
        </p:nvSpPr>
        <p:spPr>
          <a:xfrm>
            <a:off x="241223" y="689145"/>
            <a:ext cx="6827146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2CEA7B-ADD6-42B6-8C48-1CD0479BA06D}"/>
              </a:ext>
            </a:extLst>
          </p:cNvPr>
          <p:cNvSpPr/>
          <p:nvPr/>
        </p:nvSpPr>
        <p:spPr>
          <a:xfrm>
            <a:off x="241223" y="2281595"/>
            <a:ext cx="6827146" cy="138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set</a:t>
            </a:r>
          </a:p>
          <a:p>
            <a:pPr algn="ctr"/>
            <a:endParaRPr lang="en-US" sz="3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ABAA9D-D39F-465D-B079-CCB2A3A42369}"/>
              </a:ext>
            </a:extLst>
          </p:cNvPr>
          <p:cNvSpPr/>
          <p:nvPr/>
        </p:nvSpPr>
        <p:spPr>
          <a:xfrm>
            <a:off x="241223" y="2281594"/>
            <a:ext cx="4672976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33B681-C512-4E48-A2BC-65341436522F}"/>
              </a:ext>
            </a:extLst>
          </p:cNvPr>
          <p:cNvSpPr/>
          <p:nvPr/>
        </p:nvSpPr>
        <p:spPr>
          <a:xfrm>
            <a:off x="4914199" y="2281594"/>
            <a:ext cx="2154170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4B2FEB-1394-4240-8283-41253EB532A0}"/>
              </a:ext>
            </a:extLst>
          </p:cNvPr>
          <p:cNvSpPr/>
          <p:nvPr/>
        </p:nvSpPr>
        <p:spPr>
          <a:xfrm>
            <a:off x="8331511" y="2281594"/>
            <a:ext cx="2641290" cy="138001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Future</a:t>
            </a:r>
          </a:p>
          <a:p>
            <a:pPr algn="ctr"/>
            <a:r>
              <a:rPr lang="en-US" sz="3600" dirty="0"/>
              <a:t>Test 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59CF35-2915-4468-90FF-5863620C9ACB}"/>
              </a:ext>
            </a:extLst>
          </p:cNvPr>
          <p:cNvSpPr/>
          <p:nvPr/>
        </p:nvSpPr>
        <p:spPr>
          <a:xfrm>
            <a:off x="241223" y="3959864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BB0C69-AE70-4A31-9D85-FD3C0CC5A1B2}"/>
              </a:ext>
            </a:extLst>
          </p:cNvPr>
          <p:cNvSpPr/>
          <p:nvPr/>
        </p:nvSpPr>
        <p:spPr>
          <a:xfrm>
            <a:off x="2631002" y="3959863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BE41FE-AC4A-4A8B-9268-DE8E9D934CB2}"/>
              </a:ext>
            </a:extLst>
          </p:cNvPr>
          <p:cNvSpPr/>
          <p:nvPr/>
        </p:nvSpPr>
        <p:spPr>
          <a:xfrm>
            <a:off x="5245175" y="3959863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3ED193B-29B8-4945-AA05-599FA97D0B95}"/>
              </a:ext>
            </a:extLst>
          </p:cNvPr>
          <p:cNvSpPr/>
          <p:nvPr/>
        </p:nvSpPr>
        <p:spPr>
          <a:xfrm>
            <a:off x="-4455127" y="264162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A23C0E-9821-4C6C-A607-B5A524DC26DA}"/>
              </a:ext>
            </a:extLst>
          </p:cNvPr>
          <p:cNvSpPr/>
          <p:nvPr/>
        </p:nvSpPr>
        <p:spPr>
          <a:xfrm>
            <a:off x="-8892493" y="264163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9A11B3D-EDD6-43FD-9E0E-EBF749E697BA}"/>
              </a:ext>
            </a:extLst>
          </p:cNvPr>
          <p:cNvSpPr/>
          <p:nvPr/>
        </p:nvSpPr>
        <p:spPr>
          <a:xfrm>
            <a:off x="-6278320" y="264163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164D31-CC57-415D-9DC9-5B466F3135EB}"/>
              </a:ext>
            </a:extLst>
          </p:cNvPr>
          <p:cNvSpPr/>
          <p:nvPr/>
        </p:nvSpPr>
        <p:spPr>
          <a:xfrm>
            <a:off x="-8892493" y="-1266186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68E02E-0A95-483F-9006-2B8859FC7884}"/>
              </a:ext>
            </a:extLst>
          </p:cNvPr>
          <p:cNvSpPr/>
          <p:nvPr/>
        </p:nvSpPr>
        <p:spPr>
          <a:xfrm>
            <a:off x="-6502714" y="-1266187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C7BC55-2A04-43E7-BFE2-35C3CD4B1152}"/>
              </a:ext>
            </a:extLst>
          </p:cNvPr>
          <p:cNvSpPr/>
          <p:nvPr/>
        </p:nvSpPr>
        <p:spPr>
          <a:xfrm>
            <a:off x="-3888541" y="-1266187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2656E7-75C5-499F-A398-1FCFB8D3CCAE}"/>
              </a:ext>
            </a:extLst>
          </p:cNvPr>
          <p:cNvSpPr/>
          <p:nvPr/>
        </p:nvSpPr>
        <p:spPr>
          <a:xfrm>
            <a:off x="-7069300" y="1794512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B1B68-8E8F-4BDF-B2FA-C05BA66616B9}"/>
              </a:ext>
            </a:extLst>
          </p:cNvPr>
          <p:cNvSpPr/>
          <p:nvPr/>
        </p:nvSpPr>
        <p:spPr>
          <a:xfrm>
            <a:off x="-4679521" y="1776329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578BA5E-029F-4C64-BE7E-7F00CED52C41}"/>
              </a:ext>
            </a:extLst>
          </p:cNvPr>
          <p:cNvSpPr/>
          <p:nvPr/>
        </p:nvSpPr>
        <p:spPr>
          <a:xfrm>
            <a:off x="-8892493" y="1812695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00A88A-04A8-450E-B9EB-05BCCE370AA5}"/>
              </a:ext>
            </a:extLst>
          </p:cNvPr>
          <p:cNvSpPr/>
          <p:nvPr/>
        </p:nvSpPr>
        <p:spPr>
          <a:xfrm>
            <a:off x="-4302727" y="416562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6C7FBCB-98D8-470E-8E4F-D9523563B5EB}"/>
              </a:ext>
            </a:extLst>
          </p:cNvPr>
          <p:cNvSpPr/>
          <p:nvPr/>
        </p:nvSpPr>
        <p:spPr>
          <a:xfrm>
            <a:off x="-8740093" y="416563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9413AA8-19B1-42EA-AC58-C6C18FC9FB05}"/>
              </a:ext>
            </a:extLst>
          </p:cNvPr>
          <p:cNvSpPr/>
          <p:nvPr/>
        </p:nvSpPr>
        <p:spPr>
          <a:xfrm>
            <a:off x="-6125920" y="416563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20B3A04-F0A8-4C17-8A5F-8FE9CBD1CA2E}"/>
              </a:ext>
            </a:extLst>
          </p:cNvPr>
          <p:cNvSpPr/>
          <p:nvPr/>
        </p:nvSpPr>
        <p:spPr>
          <a:xfrm>
            <a:off x="-8740093" y="-1113786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1D80C-1A1A-4D7A-A6D7-303797165614}"/>
              </a:ext>
            </a:extLst>
          </p:cNvPr>
          <p:cNvSpPr/>
          <p:nvPr/>
        </p:nvSpPr>
        <p:spPr>
          <a:xfrm>
            <a:off x="-6350314" y="-1113787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5271EC-7FDF-467C-B177-2FAE24778C7A}"/>
              </a:ext>
            </a:extLst>
          </p:cNvPr>
          <p:cNvSpPr/>
          <p:nvPr/>
        </p:nvSpPr>
        <p:spPr>
          <a:xfrm>
            <a:off x="-3736141" y="-1113787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461F839-6797-4B72-A154-458C827285AE}"/>
              </a:ext>
            </a:extLst>
          </p:cNvPr>
          <p:cNvSpPr/>
          <p:nvPr/>
        </p:nvSpPr>
        <p:spPr>
          <a:xfrm>
            <a:off x="-6916900" y="1946912"/>
            <a:ext cx="2389779" cy="13800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 set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1725E3-59F5-4FA9-BF28-75137A9DF8FC}"/>
              </a:ext>
            </a:extLst>
          </p:cNvPr>
          <p:cNvSpPr/>
          <p:nvPr/>
        </p:nvSpPr>
        <p:spPr>
          <a:xfrm>
            <a:off x="-4527121" y="1928729"/>
            <a:ext cx="2614174" cy="13800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Calibration</a:t>
            </a:r>
          </a:p>
          <a:p>
            <a:pPr algn="ctr"/>
            <a:r>
              <a:rPr lang="en-US" sz="2800" dirty="0"/>
              <a:t>Set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F07BE9-9472-4284-A2E9-1539F22CB703}"/>
              </a:ext>
            </a:extLst>
          </p:cNvPr>
          <p:cNvSpPr/>
          <p:nvPr/>
        </p:nvSpPr>
        <p:spPr>
          <a:xfrm>
            <a:off x="-8740093" y="1965095"/>
            <a:ext cx="1823193" cy="13800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</a:t>
            </a:r>
          </a:p>
          <a:p>
            <a:pPr algn="ctr"/>
            <a:r>
              <a:rPr lang="en-US" sz="3600" dirty="0"/>
              <a:t>set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3A0204-487D-4981-9382-29B3A696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3" y="5515476"/>
            <a:ext cx="1701288" cy="11507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7D670D-EE9F-4C4B-8A38-4D60D1FD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31" y="5515476"/>
            <a:ext cx="1701288" cy="11507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696057-2032-4C2A-9A25-A5E4A945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79" y="5515477"/>
            <a:ext cx="1701288" cy="11507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A5D12F3-AEB7-446D-9E8B-51D5A378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199" y="5503205"/>
            <a:ext cx="1701288" cy="11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38377 0.000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944E-6 -3.33333E-6 L 0.17697 -0.001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7" y="1772816"/>
            <a:ext cx="50800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1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Sparse and Regularized Regression and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Modifying Simple Methods</a:t>
            </a:r>
          </a:p>
          <a:p>
            <a:endParaRPr lang="en-US" dirty="0"/>
          </a:p>
          <a:p>
            <a:r>
              <a:rPr lang="en-GB" dirty="0" err="1"/>
              <a:t>Søren</a:t>
            </a:r>
            <a:r>
              <a:rPr lang="en-GB" dirty="0"/>
              <a:t> H. Welling, </a:t>
            </a:r>
            <a:r>
              <a:rPr lang="en-GB" dirty="0" err="1"/>
              <a:t>Pharmatronics</a:t>
            </a:r>
            <a:endParaRPr lang="en-GB" dirty="0"/>
          </a:p>
          <a:p>
            <a:r>
              <a:rPr lang="en-GB" dirty="0"/>
              <a:t>Agnes Martine Nielsen, DTU Compute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45" y="1459540"/>
            <a:ext cx="11017250" cy="4795402"/>
          </a:xfrm>
        </p:spPr>
        <p:txBody>
          <a:bodyPr/>
          <a:lstStyle/>
          <a:p>
            <a:r>
              <a:rPr lang="en-US" dirty="0"/>
              <a:t>As the number of features (or dimensions) grows, the amount of data we need to generalize accurately grows exponentially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854846" y="1988840"/>
            <a:ext cx="14401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8" name="Group 297"/>
          <p:cNvGrpSpPr/>
          <p:nvPr/>
        </p:nvGrpSpPr>
        <p:grpSpPr>
          <a:xfrm>
            <a:off x="1646536" y="4797152"/>
            <a:ext cx="1997138" cy="213627"/>
            <a:chOff x="1646536" y="4797152"/>
            <a:chExt cx="1997138" cy="213627"/>
          </a:xfrm>
        </p:grpSpPr>
        <p:sp>
          <p:nvSpPr>
            <p:cNvPr id="11" name="Multiply 10"/>
            <p:cNvSpPr/>
            <p:nvPr/>
          </p:nvSpPr>
          <p:spPr bwMode="auto">
            <a:xfrm>
              <a:off x="1646536" y="4799460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4" name="Multiply 23"/>
            <p:cNvSpPr/>
            <p:nvPr/>
          </p:nvSpPr>
          <p:spPr bwMode="auto">
            <a:xfrm>
              <a:off x="1843309" y="480099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5" name="Multiply 24"/>
            <p:cNvSpPr/>
            <p:nvPr/>
          </p:nvSpPr>
          <p:spPr bwMode="auto">
            <a:xfrm>
              <a:off x="2034460" y="479945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6" name="Multiply 25"/>
            <p:cNvSpPr/>
            <p:nvPr/>
          </p:nvSpPr>
          <p:spPr bwMode="auto">
            <a:xfrm>
              <a:off x="2231234" y="4800998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7" name="Multiply 26"/>
            <p:cNvSpPr/>
            <p:nvPr/>
          </p:nvSpPr>
          <p:spPr bwMode="auto">
            <a:xfrm>
              <a:off x="2422855" y="4799460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8" name="Multiply 27"/>
            <p:cNvSpPr/>
            <p:nvPr/>
          </p:nvSpPr>
          <p:spPr bwMode="auto">
            <a:xfrm>
              <a:off x="2619628" y="480099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29" name="Multiply 28"/>
            <p:cNvSpPr/>
            <p:nvPr/>
          </p:nvSpPr>
          <p:spPr bwMode="auto">
            <a:xfrm>
              <a:off x="2810779" y="4799459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0" name="Multiply 29"/>
            <p:cNvSpPr/>
            <p:nvPr/>
          </p:nvSpPr>
          <p:spPr bwMode="auto">
            <a:xfrm>
              <a:off x="3007553" y="4800998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1" name="Multiply 30"/>
            <p:cNvSpPr/>
            <p:nvPr/>
          </p:nvSpPr>
          <p:spPr bwMode="auto">
            <a:xfrm>
              <a:off x="3192076" y="4797152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32" name="Multiply 31"/>
            <p:cNvSpPr/>
            <p:nvPr/>
          </p:nvSpPr>
          <p:spPr bwMode="auto">
            <a:xfrm>
              <a:off x="3388849" y="4798691"/>
              <a:ext cx="254825" cy="209780"/>
            </a:xfrm>
            <a:prstGeom prst="mathMultiply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1646536" y="4941168"/>
            <a:ext cx="2216422" cy="404318"/>
            <a:chOff x="1646536" y="4941168"/>
            <a:chExt cx="2216422" cy="404318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flipV="1">
              <a:off x="1646536" y="5006932"/>
              <a:ext cx="2152629" cy="23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3390324" y="5006932"/>
              <a:ext cx="472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1646536" y="4941168"/>
              <a:ext cx="1972608" cy="144016"/>
              <a:chOff x="1646536" y="4941168"/>
              <a:chExt cx="1972608" cy="144016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1646536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1843797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2041058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2238318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2435579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2632840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2830101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3027362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3224623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3421883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>
                <a:off x="3619144" y="4941168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76" name="TextBox 75"/>
          <p:cNvSpPr txBox="1"/>
          <p:nvPr/>
        </p:nvSpPr>
        <p:spPr>
          <a:xfrm>
            <a:off x="2231234" y="5345486"/>
            <a:ext cx="77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73626" y="5321078"/>
            <a:ext cx="91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1/100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413937" y="3207171"/>
            <a:ext cx="144016" cy="1853605"/>
            <a:chOff x="4413937" y="3207171"/>
            <a:chExt cx="144016" cy="1853605"/>
          </a:xfrm>
        </p:grpSpPr>
        <p:cxnSp>
          <p:nvCxnSpPr>
            <p:cNvPr id="82" name="Straight Connector 81"/>
            <p:cNvCxnSpPr/>
            <p:nvPr/>
          </p:nvCxnSpPr>
          <p:spPr bwMode="auto">
            <a:xfrm>
              <a:off x="4488928" y="4916760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Straight Connector 106"/>
            <p:cNvCxnSpPr/>
            <p:nvPr/>
          </p:nvCxnSpPr>
          <p:spPr bwMode="auto">
            <a:xfrm rot="16200000" flipV="1">
              <a:off x="4485945" y="4910510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Straight Connector 107"/>
            <p:cNvCxnSpPr/>
            <p:nvPr/>
          </p:nvCxnSpPr>
          <p:spPr bwMode="auto">
            <a:xfrm rot="16200000" flipV="1">
              <a:off x="4485945" y="4713249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Straight Connector 108"/>
            <p:cNvCxnSpPr/>
            <p:nvPr/>
          </p:nvCxnSpPr>
          <p:spPr bwMode="auto">
            <a:xfrm rot="16200000" flipV="1">
              <a:off x="4485945" y="4515988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Straight Connector 109"/>
            <p:cNvCxnSpPr/>
            <p:nvPr/>
          </p:nvCxnSpPr>
          <p:spPr bwMode="auto">
            <a:xfrm rot="16200000" flipV="1">
              <a:off x="4485945" y="4318728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Straight Connector 110"/>
            <p:cNvCxnSpPr/>
            <p:nvPr/>
          </p:nvCxnSpPr>
          <p:spPr bwMode="auto">
            <a:xfrm rot="16200000" flipV="1">
              <a:off x="4485945" y="4121467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Straight Connector 111"/>
            <p:cNvCxnSpPr/>
            <p:nvPr/>
          </p:nvCxnSpPr>
          <p:spPr bwMode="auto">
            <a:xfrm rot="16200000" flipV="1">
              <a:off x="4485945" y="3924206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Straight Connector 112"/>
            <p:cNvCxnSpPr/>
            <p:nvPr/>
          </p:nvCxnSpPr>
          <p:spPr bwMode="auto">
            <a:xfrm rot="16200000" flipV="1">
              <a:off x="4485945" y="3726945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/>
            <p:nvPr/>
          </p:nvCxnSpPr>
          <p:spPr bwMode="auto">
            <a:xfrm rot="16200000" flipV="1">
              <a:off x="4485945" y="3529684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/>
            <p:nvPr/>
          </p:nvCxnSpPr>
          <p:spPr bwMode="auto">
            <a:xfrm rot="16200000" flipV="1">
              <a:off x="4485945" y="3332423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/>
            <p:nvPr/>
          </p:nvCxnSpPr>
          <p:spPr bwMode="auto">
            <a:xfrm rot="16200000" flipV="1">
              <a:off x="4485945" y="3135163"/>
              <a:ext cx="0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64" name="Group 2463"/>
          <p:cNvGrpSpPr/>
          <p:nvPr/>
        </p:nvGrpSpPr>
        <p:grpSpPr>
          <a:xfrm>
            <a:off x="4153635" y="2766096"/>
            <a:ext cx="2551715" cy="2554982"/>
            <a:chOff x="4153635" y="2766096"/>
            <a:chExt cx="2551715" cy="2554982"/>
          </a:xfrm>
        </p:grpSpPr>
        <p:grpSp>
          <p:nvGrpSpPr>
            <p:cNvPr id="161" name="Group 160"/>
            <p:cNvGrpSpPr/>
            <p:nvPr/>
          </p:nvGrpSpPr>
          <p:grpSpPr>
            <a:xfrm>
              <a:off x="4488928" y="4772744"/>
              <a:ext cx="1997138" cy="213627"/>
              <a:chOff x="4488928" y="4772744"/>
              <a:chExt cx="1997138" cy="213627"/>
            </a:xfrm>
          </p:grpSpPr>
          <p:sp>
            <p:nvSpPr>
              <p:cNvPr id="93" name="Multiply 9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6" name="Multiply 95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7" name="Multiply 96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8" name="Multiply 97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9" name="Multiply 98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0" name="Multiply 99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1" name="Multiply 100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2" name="Multiply 101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3" name="Multiply 102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4" name="Multiply 103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 flipV="1">
              <a:off x="4488928" y="4982524"/>
              <a:ext cx="2152629" cy="23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463" name="Group 2462"/>
            <p:cNvGrpSpPr/>
            <p:nvPr/>
          </p:nvGrpSpPr>
          <p:grpSpPr>
            <a:xfrm>
              <a:off x="4153635" y="2766096"/>
              <a:ext cx="2551715" cy="2554982"/>
              <a:chOff x="4153635" y="2766096"/>
              <a:chExt cx="2551715" cy="2554982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6232716" y="4982524"/>
                <a:ext cx="472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4686189" y="4916760"/>
                <a:ext cx="1578086" cy="144016"/>
                <a:chOff x="4686189" y="4916760"/>
                <a:chExt cx="1578086" cy="144016"/>
              </a:xfrm>
            </p:grpSpPr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4686189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4883450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5080710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5277971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5475232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5672493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5869754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6067015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6264275" y="4916760"/>
                  <a:ext cx="0" cy="14401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6461536" y="3009910"/>
                <a:ext cx="7497" cy="205086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Straight Arrow Connector 118"/>
              <p:cNvCxnSpPr/>
              <p:nvPr/>
            </p:nvCxnSpPr>
            <p:spPr bwMode="auto">
              <a:xfrm rot="16200000">
                <a:off x="3414720" y="3905049"/>
                <a:ext cx="2152629" cy="230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0" name="TextBox 119"/>
              <p:cNvSpPr txBox="1"/>
              <p:nvPr/>
            </p:nvSpPr>
            <p:spPr>
              <a:xfrm rot="16200000" flipV="1">
                <a:off x="4086595" y="2833136"/>
                <a:ext cx="472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117" name="Straight Connector 116"/>
              <p:cNvCxnSpPr/>
              <p:nvPr/>
            </p:nvCxnSpPr>
            <p:spPr bwMode="auto">
              <a:xfrm flipH="1">
                <a:off x="4413937" y="3002413"/>
                <a:ext cx="2072129" cy="749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94" name="Group 293"/>
          <p:cNvGrpSpPr/>
          <p:nvPr/>
        </p:nvGrpSpPr>
        <p:grpSpPr>
          <a:xfrm>
            <a:off x="4440388" y="3005846"/>
            <a:ext cx="2047498" cy="1800352"/>
            <a:chOff x="4440388" y="3005846"/>
            <a:chExt cx="2047498" cy="1800352"/>
          </a:xfrm>
        </p:grpSpPr>
        <p:grpSp>
          <p:nvGrpSpPr>
            <p:cNvPr id="162" name="Group 161"/>
            <p:cNvGrpSpPr/>
            <p:nvPr/>
          </p:nvGrpSpPr>
          <p:grpSpPr>
            <a:xfrm>
              <a:off x="4490748" y="4592571"/>
              <a:ext cx="1997138" cy="213627"/>
              <a:chOff x="4488928" y="4772744"/>
              <a:chExt cx="1997138" cy="213627"/>
            </a:xfrm>
          </p:grpSpPr>
          <p:sp>
            <p:nvSpPr>
              <p:cNvPr id="163" name="Multiply 16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4" name="Multiply 163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5" name="Multiply 164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" name="Multiply 165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" name="Multiply 166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8" name="Multiply 167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9" name="Multiply 168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0" name="Multiply 169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1" name="Multiply 170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2" name="Multiply 171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4471895" y="4185890"/>
              <a:ext cx="1997138" cy="213627"/>
              <a:chOff x="4488928" y="4772744"/>
              <a:chExt cx="1997138" cy="213627"/>
            </a:xfrm>
          </p:grpSpPr>
          <p:sp>
            <p:nvSpPr>
              <p:cNvPr id="174" name="Multiply 17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5" name="Multiply 17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6" name="Multiply 17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7" name="Multiply 17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" name="Multiply 17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9" name="Multiply 17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0" name="Multiply 17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1" name="Multiply 18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2" name="Multiply 18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3" name="Multiply 18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488411" y="4389880"/>
              <a:ext cx="1997138" cy="213627"/>
              <a:chOff x="4488928" y="4772744"/>
              <a:chExt cx="1997138" cy="213627"/>
            </a:xfrm>
          </p:grpSpPr>
          <p:sp>
            <p:nvSpPr>
              <p:cNvPr id="185" name="Multiply 184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6" name="Multiply 185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7" name="Multiply 186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8" name="Multiply 187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" name="Multiply 188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0" name="Multiply 189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1" name="Multiply 190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2" name="Multiply 191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3" name="Multiply 192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4" name="Multiply 193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476663" y="3999212"/>
              <a:ext cx="1997138" cy="213627"/>
              <a:chOff x="4488928" y="4772744"/>
              <a:chExt cx="1997138" cy="213627"/>
            </a:xfrm>
          </p:grpSpPr>
          <p:sp>
            <p:nvSpPr>
              <p:cNvPr id="196" name="Multiply 19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7" name="Multiply 19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8" name="Multiply 19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9" name="Multiply 19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" name="Multiply 19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" name="Multiply 20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2" name="Multiply 20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3" name="Multiply 20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4" name="Multiply 20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5" name="Multiply 20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4457810" y="3592531"/>
              <a:ext cx="1997138" cy="213627"/>
              <a:chOff x="4488928" y="4772744"/>
              <a:chExt cx="1997138" cy="213627"/>
            </a:xfrm>
          </p:grpSpPr>
          <p:sp>
            <p:nvSpPr>
              <p:cNvPr id="207" name="Multiply 206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8" name="Multiply 207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9" name="Multiply 208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0" name="Multiply 209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" name="Multiply 210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" name="Multiply 211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3" name="Multiply 212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4" name="Multiply 213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5" name="Multiply 214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6" name="Multiply 215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474326" y="3796521"/>
              <a:ext cx="1997138" cy="213627"/>
              <a:chOff x="4488928" y="4772744"/>
              <a:chExt cx="1997138" cy="213627"/>
            </a:xfrm>
          </p:grpSpPr>
          <p:sp>
            <p:nvSpPr>
              <p:cNvPr id="218" name="Multiply 21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9" name="Multiply 21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0" name="Multiply 21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1" name="Multiply 22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" name="Multiply 22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" name="Multiply 22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4" name="Multiply 22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5" name="Multiply 22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6" name="Multiply 22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7" name="Multiply 22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4459241" y="3412527"/>
              <a:ext cx="1997138" cy="213627"/>
              <a:chOff x="4488928" y="4772744"/>
              <a:chExt cx="1997138" cy="213627"/>
            </a:xfrm>
          </p:grpSpPr>
          <p:sp>
            <p:nvSpPr>
              <p:cNvPr id="262" name="Multiply 26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3" name="Multiply 26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4" name="Multiply 26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5" name="Multiply 26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6" name="Multiply 26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7" name="Multiply 26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8" name="Multiply 26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9" name="Multiply 26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0" name="Multiply 26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1" name="Multiply 27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440388" y="3005846"/>
              <a:ext cx="1997138" cy="213627"/>
              <a:chOff x="4488928" y="4772744"/>
              <a:chExt cx="1997138" cy="213627"/>
            </a:xfrm>
          </p:grpSpPr>
          <p:sp>
            <p:nvSpPr>
              <p:cNvPr id="273" name="Multiply 272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4" name="Multiply 273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5" name="Multiply 274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6" name="Multiply 275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7" name="Multiply 276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8" name="Multiply 277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9" name="Multiply 278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0" name="Multiply 279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1" name="Multiply 280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2" name="Multiply 281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456904" y="3209836"/>
              <a:ext cx="1997138" cy="213627"/>
              <a:chOff x="4488928" y="4772744"/>
              <a:chExt cx="1997138" cy="213627"/>
            </a:xfrm>
          </p:grpSpPr>
          <p:sp>
            <p:nvSpPr>
              <p:cNvPr id="284" name="Multiply 28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5" name="Multiply 28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6" name="Multiply 28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7" name="Multiply 28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8" name="Multiply 28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9" name="Multiply 28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0" name="Multiply 28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1" name="Multiply 29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2" name="Multiply 29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3" name="Multiply 29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</p:grpSp>
      <p:sp>
        <p:nvSpPr>
          <p:cNvPr id="300" name="TextBox 299"/>
          <p:cNvSpPr txBox="1"/>
          <p:nvPr/>
        </p:nvSpPr>
        <p:spPr>
          <a:xfrm>
            <a:off x="8579356" y="5388000"/>
            <a:ext cx="10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1/1000</a:t>
            </a:r>
            <a:endParaRPr lang="en-US" dirty="0"/>
          </a:p>
        </p:txBody>
      </p:sp>
      <p:grpSp>
        <p:nvGrpSpPr>
          <p:cNvPr id="443" name="Group 442"/>
          <p:cNvGrpSpPr/>
          <p:nvPr/>
        </p:nvGrpSpPr>
        <p:grpSpPr>
          <a:xfrm>
            <a:off x="7946119" y="3072768"/>
            <a:ext cx="2047498" cy="1980525"/>
            <a:chOff x="7946119" y="3072768"/>
            <a:chExt cx="2047498" cy="1980525"/>
          </a:xfrm>
        </p:grpSpPr>
        <p:grpSp>
          <p:nvGrpSpPr>
            <p:cNvPr id="302" name="Group 301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332" name="Multiply 33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3" name="Multiply 33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4" name="Multiply 33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5" name="Multiply 33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6" name="Multiply 33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7" name="Multiply 33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8" name="Multiply 33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9" name="Multiply 33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0" name="Multiply 33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1" name="Multiply 34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32" name="Multiply 43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3" name="Multiply 43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4" name="Multiply 43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5" name="Multiply 43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6" name="Multiply 43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7" name="Multiply 43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8" name="Multiply 43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9" name="Multiply 43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0" name="Multiply 43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41" name="Multiply 44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4" name="Group 343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22" name="Multiply 42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3" name="Multiply 42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4" name="Multiply 42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5" name="Multiply 42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6" name="Multiply 42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7" name="Multiply 42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8" name="Multiply 42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9" name="Multiply 42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0" name="Multiply 42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31" name="Multiply 43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5" name="Group 344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12" name="Multiply 41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3" name="Multiply 41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4" name="Multiply 41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5" name="Multiply 41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6" name="Multiply 41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7" name="Multiply 41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8" name="Multiply 41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9" name="Multiply 41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0" name="Multiply 41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21" name="Multiply 42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6" name="Group 345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402" name="Multiply 40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3" name="Multiply 40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4" name="Multiply 40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5" name="Multiply 40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6" name="Multiply 40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7" name="Multiply 40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8" name="Multiply 40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9" name="Multiply 40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0" name="Multiply 40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11" name="Multiply 41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7" name="Group 346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92" name="Multiply 39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3" name="Multiply 39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4" name="Multiply 39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5" name="Multiply 39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6" name="Multiply 39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7" name="Multiply 39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8" name="Multiply 39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9" name="Multiply 39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0" name="Multiply 39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401" name="Multiply 40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8" name="Group 347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82" name="Multiply 38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3" name="Multiply 38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4" name="Multiply 38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5" name="Multiply 38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6" name="Multiply 38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7" name="Multiply 38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8" name="Multiply 38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9" name="Multiply 38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0" name="Multiply 38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91" name="Multiply 39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72" name="Multiply 37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3" name="Multiply 37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4" name="Multiply 37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5" name="Multiply 37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6" name="Multiply 37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7" name="Multiply 37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8" name="Multiply 37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9" name="Multiply 37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0" name="Multiply 37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81" name="Multiply 38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62" name="Multiply 36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3" name="Multiply 36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4" name="Multiply 36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5" name="Multiply 36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6" name="Multiply 36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7" name="Multiply 36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8" name="Multiply 36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9" name="Multiply 36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0" name="Multiply 36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71" name="Multiply 37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352" name="Multiply 35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3" name="Multiply 35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4" name="Multiply 35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5" name="Multiply 35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6" name="Multiply 35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7" name="Multiply 35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8" name="Multiply 35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59" name="Multiply 35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0" name="Multiply 35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361" name="Multiply 36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116" name="Group 1115"/>
          <p:cNvGrpSpPr/>
          <p:nvPr/>
        </p:nvGrpSpPr>
        <p:grpSpPr>
          <a:xfrm>
            <a:off x="8784843" y="2223419"/>
            <a:ext cx="2047498" cy="1980525"/>
            <a:chOff x="7946119" y="3072768"/>
            <a:chExt cx="2047498" cy="1980525"/>
          </a:xfrm>
        </p:grpSpPr>
        <p:grpSp>
          <p:nvGrpSpPr>
            <p:cNvPr id="1117" name="Group 111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218" name="Multiply 121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19" name="Multiply 121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0" name="Multiply 121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1" name="Multiply 122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2" name="Multiply 122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3" name="Multiply 122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4" name="Multiply 122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5" name="Multiply 122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6" name="Multiply 122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27" name="Multiply 122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118" name="Group 111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119" name="Group 111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208" name="Multiply 12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9" name="Multiply 12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0" name="Multiply 12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1" name="Multiply 12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2" name="Multiply 12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3" name="Multiply 12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4" name="Multiply 12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5" name="Multiply 12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6" name="Multiply 12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17" name="Multiply 12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0" name="Group 111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98" name="Multiply 11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9" name="Multiply 11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0" name="Multiply 11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1" name="Multiply 12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2" name="Multiply 12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3" name="Multiply 12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4" name="Multiply 12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5" name="Multiply 12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6" name="Multiply 12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07" name="Multiply 12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88" name="Multiply 11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9" name="Multiply 11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0" name="Multiply 11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1" name="Multiply 11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2" name="Multiply 11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3" name="Multiply 11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4" name="Multiply 11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5" name="Multiply 11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6" name="Multiply 11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97" name="Multiply 11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78" name="Multiply 117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9" name="Multiply 117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0" name="Multiply 117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1" name="Multiply 118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2" name="Multiply 118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3" name="Multiply 118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4" name="Multiply 118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5" name="Multiply 118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6" name="Multiply 118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87" name="Multiply 118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68" name="Multiply 11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9" name="Multiply 11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0" name="Multiply 11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1" name="Multiply 11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2" name="Multiply 11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3" name="Multiply 11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4" name="Multiply 11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5" name="Multiply 11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6" name="Multiply 11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77" name="Multiply 11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58" name="Multiply 11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9" name="Multiply 11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0" name="Multiply 11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1" name="Multiply 11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2" name="Multiply 11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3" name="Multiply 11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4" name="Multiply 11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5" name="Multiply 11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6" name="Multiply 11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67" name="Multiply 11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48" name="Multiply 11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9" name="Multiply 11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0" name="Multiply 11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1" name="Multiply 11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2" name="Multiply 11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3" name="Multiply 11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4" name="Multiply 11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5" name="Multiply 11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6" name="Multiply 11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57" name="Multiply 11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6" name="Group 112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38" name="Multiply 113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9" name="Multiply 113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0" name="Multiply 113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1" name="Multiply 114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2" name="Multiply 114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3" name="Multiply 114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4" name="Multiply 114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5" name="Multiply 114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6" name="Multiply 114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47" name="Multiply 114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127" name="Group 112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128" name="Multiply 11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29" name="Multiply 11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0" name="Multiply 11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1" name="Multiply 11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2" name="Multiply 11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3" name="Multiply 11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4" name="Multiply 11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5" name="Multiply 11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6" name="Multiply 11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137" name="Multiply 11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452" name="Group 1451"/>
          <p:cNvGrpSpPr/>
          <p:nvPr/>
        </p:nvGrpSpPr>
        <p:grpSpPr>
          <a:xfrm>
            <a:off x="8687494" y="2312571"/>
            <a:ext cx="2047498" cy="1980525"/>
            <a:chOff x="7946119" y="3072768"/>
            <a:chExt cx="2047498" cy="1980525"/>
          </a:xfrm>
        </p:grpSpPr>
        <p:grpSp>
          <p:nvGrpSpPr>
            <p:cNvPr id="1453" name="Group 1452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554" name="Multiply 155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5" name="Multiply 155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6" name="Multiply 155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7" name="Multiply 155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8" name="Multiply 155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59" name="Multiply 155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0" name="Multiply 155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1" name="Multiply 156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2" name="Multiply 156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63" name="Multiply 156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454" name="Group 1453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455" name="Group 1454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44" name="Multiply 154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5" name="Multiply 154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6" name="Multiply 154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7" name="Multiply 154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8" name="Multiply 154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9" name="Multiply 154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0" name="Multiply 154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1" name="Multiply 155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2" name="Multiply 155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53" name="Multiply 155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6" name="Group 1455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34" name="Multiply 153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5" name="Multiply 153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6" name="Multiply 153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7" name="Multiply 153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8" name="Multiply 153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9" name="Multiply 153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0" name="Multiply 153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1" name="Multiply 154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2" name="Multiply 154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43" name="Multiply 154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7" name="Group 1456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24" name="Multiply 152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5" name="Multiply 152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6" name="Multiply 152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7" name="Multiply 152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8" name="Multiply 152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9" name="Multiply 152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0" name="Multiply 152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1" name="Multiply 153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2" name="Multiply 153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33" name="Multiply 153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8" name="Group 1457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14" name="Multiply 151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5" name="Multiply 151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6" name="Multiply 151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7" name="Multiply 151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8" name="Multiply 151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9" name="Multiply 151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0" name="Multiply 151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1" name="Multiply 152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2" name="Multiply 152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23" name="Multiply 152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59" name="Group 1458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04" name="Multiply 150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5" name="Multiply 150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6" name="Multiply 150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7" name="Multiply 150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8" name="Multiply 150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9" name="Multiply 150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0" name="Multiply 150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1" name="Multiply 151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2" name="Multiply 151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13" name="Multiply 151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0" name="Group 1459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94" name="Multiply 149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5" name="Multiply 149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6" name="Multiply 149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7" name="Multiply 149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8" name="Multiply 149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9" name="Multiply 149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0" name="Multiply 149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1" name="Multiply 150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2" name="Multiply 150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03" name="Multiply 150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1" name="Group 1460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84" name="Multiply 148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5" name="Multiply 148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6" name="Multiply 148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7" name="Multiply 148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8" name="Multiply 148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9" name="Multiply 148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0" name="Multiply 148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1" name="Multiply 149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2" name="Multiply 149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93" name="Multiply 149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2" name="Group 1461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74" name="Multiply 147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5" name="Multiply 147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6" name="Multiply 147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7" name="Multiply 147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8" name="Multiply 147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9" name="Multiply 147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0" name="Multiply 147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1" name="Multiply 148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2" name="Multiply 148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83" name="Multiply 148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463" name="Group 1462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464" name="Multiply 146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5" name="Multiply 146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6" name="Multiply 146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7" name="Multiply 146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8" name="Multiply 146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69" name="Multiply 146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0" name="Multiply 146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1" name="Multiply 147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2" name="Multiply 147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473" name="Multiply 147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564" name="Group 1563"/>
          <p:cNvGrpSpPr/>
          <p:nvPr/>
        </p:nvGrpSpPr>
        <p:grpSpPr>
          <a:xfrm>
            <a:off x="8584212" y="2420888"/>
            <a:ext cx="2047498" cy="1980525"/>
            <a:chOff x="7946119" y="3072768"/>
            <a:chExt cx="2047498" cy="1980525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666" name="Multiply 166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7" name="Multiply 166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8" name="Multiply 166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69" name="Multiply 166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0" name="Multiply 166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1" name="Multiply 167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2" name="Multiply 167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3" name="Multiply 167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4" name="Multiply 167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75" name="Multiply 167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567" name="Group 1566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56" name="Multiply 165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7" name="Multiply 165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8" name="Multiply 165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9" name="Multiply 165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0" name="Multiply 165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1" name="Multiply 166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2" name="Multiply 166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3" name="Multiply 166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4" name="Multiply 166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65" name="Multiply 166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68" name="Group 1567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46" name="Multiply 164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7" name="Multiply 164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8" name="Multiply 164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9" name="Multiply 164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0" name="Multiply 164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1" name="Multiply 165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2" name="Multiply 165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3" name="Multiply 165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4" name="Multiply 165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55" name="Multiply 165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69" name="Group 1568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36" name="Multiply 163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7" name="Multiply 163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8" name="Multiply 163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9" name="Multiply 163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0" name="Multiply 163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1" name="Multiply 164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2" name="Multiply 164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3" name="Multiply 164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4" name="Multiply 164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45" name="Multiply 164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0" name="Group 1569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26" name="Multiply 162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7" name="Multiply 162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8" name="Multiply 162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9" name="Multiply 162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0" name="Multiply 162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1" name="Multiply 163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2" name="Multiply 163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3" name="Multiply 163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4" name="Multiply 163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35" name="Multiply 163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1" name="Group 1570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16" name="Multiply 161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7" name="Multiply 161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8" name="Multiply 161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9" name="Multiply 161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0" name="Multiply 161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1" name="Multiply 162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2" name="Multiply 162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3" name="Multiply 162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4" name="Multiply 162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25" name="Multiply 162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2" name="Group 1571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06" name="Multiply 160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7" name="Multiply 160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8" name="Multiply 160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9" name="Multiply 160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0" name="Multiply 160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1" name="Multiply 161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2" name="Multiply 161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3" name="Multiply 161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4" name="Multiply 161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15" name="Multiply 161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3" name="Group 1572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96" name="Multiply 159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7" name="Multiply 159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8" name="Multiply 159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9" name="Multiply 159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0" name="Multiply 159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1" name="Multiply 160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2" name="Multiply 160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3" name="Multiply 160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4" name="Multiply 160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05" name="Multiply 160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4" name="Group 1573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86" name="Multiply 158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7" name="Multiply 158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8" name="Multiply 158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9" name="Multiply 158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0" name="Multiply 158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1" name="Multiply 159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2" name="Multiply 159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3" name="Multiply 159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4" name="Multiply 159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95" name="Multiply 159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575" name="Group 1574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576" name="Multiply 157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7" name="Multiply 157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8" name="Multiply 157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79" name="Multiply 157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0" name="Multiply 157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1" name="Multiply 158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2" name="Multiply 158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3" name="Multiply 158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4" name="Multiply 158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585" name="Multiply 158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676" name="Group 1675"/>
          <p:cNvGrpSpPr/>
          <p:nvPr/>
        </p:nvGrpSpPr>
        <p:grpSpPr>
          <a:xfrm>
            <a:off x="8471470" y="2528595"/>
            <a:ext cx="2047498" cy="1980525"/>
            <a:chOff x="7946119" y="3072768"/>
            <a:chExt cx="2047498" cy="1980525"/>
          </a:xfrm>
        </p:grpSpPr>
        <p:grpSp>
          <p:nvGrpSpPr>
            <p:cNvPr id="1677" name="Group 167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778" name="Multiply 177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79" name="Multiply 177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0" name="Multiply 177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1" name="Multiply 178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2" name="Multiply 178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3" name="Multiply 178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4" name="Multiply 178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5" name="Multiply 178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6" name="Multiply 178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87" name="Multiply 178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678" name="Group 167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679" name="Group 167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68" name="Multiply 17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9" name="Multiply 17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0" name="Multiply 17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1" name="Multiply 17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2" name="Multiply 17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3" name="Multiply 17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4" name="Multiply 17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5" name="Multiply 17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6" name="Multiply 17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77" name="Multiply 17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0" name="Group 167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58" name="Multiply 17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9" name="Multiply 17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0" name="Multiply 17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1" name="Multiply 17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2" name="Multiply 17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3" name="Multiply 17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4" name="Multiply 17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5" name="Multiply 17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6" name="Multiply 17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67" name="Multiply 17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1" name="Group 168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48" name="Multiply 17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9" name="Multiply 17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0" name="Multiply 17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1" name="Multiply 17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2" name="Multiply 17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3" name="Multiply 17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4" name="Multiply 17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5" name="Multiply 17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6" name="Multiply 17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57" name="Multiply 17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2" name="Group 168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38" name="Multiply 173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9" name="Multiply 173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0" name="Multiply 173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1" name="Multiply 174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2" name="Multiply 174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3" name="Multiply 174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4" name="Multiply 174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5" name="Multiply 174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6" name="Multiply 174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47" name="Multiply 174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3" name="Group 168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28" name="Multiply 17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9" name="Multiply 17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0" name="Multiply 17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1" name="Multiply 17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2" name="Multiply 17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3" name="Multiply 17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4" name="Multiply 17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5" name="Multiply 17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6" name="Multiply 17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37" name="Multiply 17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4" name="Group 168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18" name="Multiply 171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9" name="Multiply 171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0" name="Multiply 171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1" name="Multiply 172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2" name="Multiply 172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3" name="Multiply 172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4" name="Multiply 172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5" name="Multiply 172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6" name="Multiply 172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27" name="Multiply 172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5" name="Group 168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708" name="Multiply 17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9" name="Multiply 17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0" name="Multiply 17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1" name="Multiply 17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2" name="Multiply 17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3" name="Multiply 17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4" name="Multiply 17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5" name="Multiply 17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6" name="Multiply 17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17" name="Multiply 17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6" name="Group 168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98" name="Multiply 16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9" name="Multiply 16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0" name="Multiply 16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1" name="Multiply 17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2" name="Multiply 17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3" name="Multiply 17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4" name="Multiply 17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5" name="Multiply 17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6" name="Multiply 17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707" name="Multiply 17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687" name="Group 168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688" name="Multiply 16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89" name="Multiply 16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0" name="Multiply 16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1" name="Multiply 16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2" name="Multiply 16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3" name="Multiply 16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4" name="Multiply 16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5" name="Multiply 16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6" name="Multiply 16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697" name="Multiply 16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788" name="Group 1787"/>
          <p:cNvGrpSpPr/>
          <p:nvPr/>
        </p:nvGrpSpPr>
        <p:grpSpPr>
          <a:xfrm>
            <a:off x="8399462" y="2600603"/>
            <a:ext cx="2047498" cy="1980525"/>
            <a:chOff x="7946119" y="3072768"/>
            <a:chExt cx="2047498" cy="1980525"/>
          </a:xfrm>
        </p:grpSpPr>
        <p:grpSp>
          <p:nvGrpSpPr>
            <p:cNvPr id="1789" name="Group 1788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1890" name="Multiply 1889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1" name="Multiply 1890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2" name="Multiply 1891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3" name="Multiply 1892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4" name="Multiply 1893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5" name="Multiply 1894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6" name="Multiply 1895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7" name="Multiply 1896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8" name="Multiply 1897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99" name="Multiply 1898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790" name="Group 1789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791" name="Group 1790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80" name="Multiply 187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1" name="Multiply 188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2" name="Multiply 188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3" name="Multiply 188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4" name="Multiply 188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5" name="Multiply 188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6" name="Multiply 188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7" name="Multiply 188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8" name="Multiply 188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89" name="Multiply 188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2" name="Group 1791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70" name="Multiply 186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1" name="Multiply 187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2" name="Multiply 187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3" name="Multiply 187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4" name="Multiply 187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5" name="Multiply 187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6" name="Multiply 187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7" name="Multiply 187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8" name="Multiply 187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79" name="Multiply 187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60" name="Multiply 185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1" name="Multiply 186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2" name="Multiply 186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3" name="Multiply 186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4" name="Multiply 186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5" name="Multiply 186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6" name="Multiply 186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7" name="Multiply 186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8" name="Multiply 186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69" name="Multiply 186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50" name="Multiply 184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1" name="Multiply 185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2" name="Multiply 185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3" name="Multiply 185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4" name="Multiply 185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5" name="Multiply 185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6" name="Multiply 185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7" name="Multiply 185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8" name="Multiply 185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59" name="Multiply 185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40" name="Multiply 183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1" name="Multiply 184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2" name="Multiply 184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3" name="Multiply 184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4" name="Multiply 184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5" name="Multiply 184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6" name="Multiply 184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7" name="Multiply 184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8" name="Multiply 184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49" name="Multiply 184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6" name="Group 1795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30" name="Multiply 182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1" name="Multiply 183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2" name="Multiply 183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3" name="Multiply 183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4" name="Multiply 183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5" name="Multiply 183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6" name="Multiply 183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7" name="Multiply 183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8" name="Multiply 183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39" name="Multiply 183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20" name="Multiply 181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1" name="Multiply 182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2" name="Multiply 182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3" name="Multiply 182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4" name="Multiply 182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5" name="Multiply 182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6" name="Multiply 182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7" name="Multiply 182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8" name="Multiply 182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29" name="Multiply 182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10" name="Multiply 180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1" name="Multiply 181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2" name="Multiply 181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3" name="Multiply 181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4" name="Multiply 181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5" name="Multiply 181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6" name="Multiply 181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7" name="Multiply 181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8" name="Multiply 181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19" name="Multiply 181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800" name="Multiply 1799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1" name="Multiply 1800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2" name="Multiply 1801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3" name="Multiply 1802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4" name="Multiply 1803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5" name="Multiply 1804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6" name="Multiply 1805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7" name="Multiply 1806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8" name="Multiply 1807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809" name="Multiply 1808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1900" name="Group 1899"/>
          <p:cNvGrpSpPr/>
          <p:nvPr/>
        </p:nvGrpSpPr>
        <p:grpSpPr>
          <a:xfrm>
            <a:off x="8327454" y="2672611"/>
            <a:ext cx="2047498" cy="1980525"/>
            <a:chOff x="7946119" y="3072768"/>
            <a:chExt cx="2047498" cy="1980525"/>
          </a:xfrm>
        </p:grpSpPr>
        <p:grpSp>
          <p:nvGrpSpPr>
            <p:cNvPr id="1901" name="Group 1900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002" name="Multiply 2001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3" name="Multiply 2002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4" name="Multiply 2003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5" name="Multiply 2004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6" name="Multiply 2005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7" name="Multiply 2006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8" name="Multiply 2007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09" name="Multiply 2008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0" name="Multiply 2009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11" name="Multiply 2010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1902" name="Group 1901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1903" name="Group 1902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92" name="Multiply 199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3" name="Multiply 199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4" name="Multiply 199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5" name="Multiply 199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6" name="Multiply 199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7" name="Multiply 199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8" name="Multiply 199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9" name="Multiply 199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00" name="Multiply 199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01" name="Multiply 200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4" name="Group 1903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82" name="Multiply 198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3" name="Multiply 198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4" name="Multiply 198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5" name="Multiply 198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6" name="Multiply 198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7" name="Multiply 198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8" name="Multiply 198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9" name="Multiply 198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0" name="Multiply 198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91" name="Multiply 199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5" name="Group 1904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72" name="Multiply 197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3" name="Multiply 197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4" name="Multiply 197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5" name="Multiply 197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6" name="Multiply 197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7" name="Multiply 197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8" name="Multiply 197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9" name="Multiply 197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0" name="Multiply 197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81" name="Multiply 198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6" name="Group 1905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62" name="Multiply 196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3" name="Multiply 196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4" name="Multiply 196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5" name="Multiply 196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6" name="Multiply 196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7" name="Multiply 196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8" name="Multiply 196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9" name="Multiply 196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0" name="Multiply 196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71" name="Multiply 197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7" name="Group 1906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52" name="Multiply 195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3" name="Multiply 195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4" name="Multiply 195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5" name="Multiply 195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6" name="Multiply 195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7" name="Multiply 195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8" name="Multiply 195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9" name="Multiply 195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0" name="Multiply 195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61" name="Multiply 196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8" name="Group 1907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42" name="Multiply 194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3" name="Multiply 194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4" name="Multiply 194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5" name="Multiply 194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6" name="Multiply 194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7" name="Multiply 194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8" name="Multiply 194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9" name="Multiply 194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0" name="Multiply 194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51" name="Multiply 195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09" name="Group 1908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32" name="Multiply 193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3" name="Multiply 193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4" name="Multiply 193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5" name="Multiply 193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6" name="Multiply 193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7" name="Multiply 193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8" name="Multiply 193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9" name="Multiply 193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0" name="Multiply 193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41" name="Multiply 194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10" name="Group 1909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22" name="Multiply 192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3" name="Multiply 192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4" name="Multiply 192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5" name="Multiply 192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6" name="Multiply 192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7" name="Multiply 192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8" name="Multiply 192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9" name="Multiply 192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0" name="Multiply 192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31" name="Multiply 193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1911" name="Group 1910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1912" name="Multiply 1911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3" name="Multiply 1912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4" name="Multiply 1913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5" name="Multiply 1914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6" name="Multiply 1915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7" name="Multiply 1916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8" name="Multiply 1917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19" name="Multiply 1918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0" name="Multiply 1919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921" name="Multiply 1920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012" name="Group 2011"/>
          <p:cNvGrpSpPr/>
          <p:nvPr/>
        </p:nvGrpSpPr>
        <p:grpSpPr>
          <a:xfrm>
            <a:off x="8255446" y="2744619"/>
            <a:ext cx="2047498" cy="1980525"/>
            <a:chOff x="7946119" y="3072768"/>
            <a:chExt cx="2047498" cy="1980525"/>
          </a:xfrm>
        </p:grpSpPr>
        <p:grpSp>
          <p:nvGrpSpPr>
            <p:cNvPr id="2013" name="Group 2012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114" name="Multiply 2113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5" name="Multiply 2114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6" name="Multiply 2115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7" name="Multiply 2116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8" name="Multiply 2117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19" name="Multiply 2118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0" name="Multiply 2119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1" name="Multiply 2120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2" name="Multiply 2121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23" name="Multiply 2122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014" name="Group 2013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015" name="Group 2014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04" name="Multiply 210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5" name="Multiply 210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6" name="Multiply 210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7" name="Multiply 210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8" name="Multiply 210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9" name="Multiply 210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0" name="Multiply 210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1" name="Multiply 211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2" name="Multiply 211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13" name="Multiply 211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6" name="Group 2015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94" name="Multiply 209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5" name="Multiply 209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6" name="Multiply 209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7" name="Multiply 209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8" name="Multiply 209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9" name="Multiply 209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0" name="Multiply 209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1" name="Multiply 210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2" name="Multiply 210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03" name="Multiply 210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7" name="Group 2016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84" name="Multiply 208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5" name="Multiply 208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6" name="Multiply 208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7" name="Multiply 208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8" name="Multiply 208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9" name="Multiply 208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0" name="Multiply 208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1" name="Multiply 209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2" name="Multiply 209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93" name="Multiply 209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8" name="Group 2017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74" name="Multiply 207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5" name="Multiply 207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6" name="Multiply 207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7" name="Multiply 207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8" name="Multiply 207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9" name="Multiply 207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0" name="Multiply 207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1" name="Multiply 208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2" name="Multiply 208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83" name="Multiply 208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19" name="Group 2018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64" name="Multiply 206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5" name="Multiply 206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6" name="Multiply 206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7" name="Multiply 206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8" name="Multiply 206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9" name="Multiply 206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0" name="Multiply 206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1" name="Multiply 207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2" name="Multiply 207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73" name="Multiply 207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0" name="Group 2019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54" name="Multiply 205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5" name="Multiply 205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6" name="Multiply 205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7" name="Multiply 205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8" name="Multiply 205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9" name="Multiply 205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0" name="Multiply 205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1" name="Multiply 206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2" name="Multiply 206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63" name="Multiply 206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1" name="Group 2020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44" name="Multiply 204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5" name="Multiply 204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6" name="Multiply 204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7" name="Multiply 204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8" name="Multiply 204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9" name="Multiply 204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0" name="Multiply 204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1" name="Multiply 205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2" name="Multiply 205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53" name="Multiply 205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2" name="Group 2021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34" name="Multiply 203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5" name="Multiply 203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6" name="Multiply 203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7" name="Multiply 203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8" name="Multiply 203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9" name="Multiply 203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0" name="Multiply 203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1" name="Multiply 204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2" name="Multiply 204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43" name="Multiply 204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023" name="Group 2022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024" name="Multiply 2023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5" name="Multiply 2024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6" name="Multiply 2025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7" name="Multiply 2026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8" name="Multiply 2027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29" name="Multiply 2028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0" name="Multiply 2029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1" name="Multiply 2030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2" name="Multiply 2031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033" name="Multiply 2032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124" name="Group 2123"/>
          <p:cNvGrpSpPr/>
          <p:nvPr/>
        </p:nvGrpSpPr>
        <p:grpSpPr>
          <a:xfrm>
            <a:off x="8183438" y="2852936"/>
            <a:ext cx="2047498" cy="1980525"/>
            <a:chOff x="7946119" y="3072768"/>
            <a:chExt cx="2047498" cy="1980525"/>
          </a:xfrm>
        </p:grpSpPr>
        <p:grpSp>
          <p:nvGrpSpPr>
            <p:cNvPr id="2125" name="Group 2124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226" name="Multiply 2225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7" name="Multiply 2226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8" name="Multiply 2227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29" name="Multiply 2228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0" name="Multiply 2229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1" name="Multiply 2230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2" name="Multiply 2231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3" name="Multiply 2232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4" name="Multiply 2233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35" name="Multiply 2234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126" name="Group 2125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127" name="Group 2126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16" name="Multiply 221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7" name="Multiply 221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8" name="Multiply 221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9" name="Multiply 221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0" name="Multiply 221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1" name="Multiply 222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2" name="Multiply 222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3" name="Multiply 222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4" name="Multiply 222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25" name="Multiply 222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28" name="Group 2127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06" name="Multiply 220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7" name="Multiply 220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8" name="Multiply 220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9" name="Multiply 220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0" name="Multiply 220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1" name="Multiply 221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2" name="Multiply 221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3" name="Multiply 221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4" name="Multiply 221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15" name="Multiply 221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29" name="Group 2128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96" name="Multiply 219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7" name="Multiply 219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8" name="Multiply 219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9" name="Multiply 219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0" name="Multiply 219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1" name="Multiply 220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2" name="Multiply 220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3" name="Multiply 220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4" name="Multiply 220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05" name="Multiply 220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0" name="Group 2129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86" name="Multiply 218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7" name="Multiply 218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8" name="Multiply 218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9" name="Multiply 218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0" name="Multiply 218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1" name="Multiply 219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2" name="Multiply 219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3" name="Multiply 219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4" name="Multiply 219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95" name="Multiply 219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1" name="Group 2130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76" name="Multiply 217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7" name="Multiply 217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8" name="Multiply 217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9" name="Multiply 217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0" name="Multiply 217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1" name="Multiply 218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2" name="Multiply 218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3" name="Multiply 218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4" name="Multiply 218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85" name="Multiply 218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2" name="Group 2131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66" name="Multiply 216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7" name="Multiply 216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8" name="Multiply 216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9" name="Multiply 216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0" name="Multiply 216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1" name="Multiply 217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2" name="Multiply 217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3" name="Multiply 217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4" name="Multiply 217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75" name="Multiply 217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3" name="Group 2132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56" name="Multiply 215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7" name="Multiply 215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8" name="Multiply 215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9" name="Multiply 215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0" name="Multiply 215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1" name="Multiply 216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2" name="Multiply 216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3" name="Multiply 216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4" name="Multiply 216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65" name="Multiply 216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4" name="Group 2133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46" name="Multiply 214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7" name="Multiply 214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8" name="Multiply 214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9" name="Multiply 214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0" name="Multiply 214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1" name="Multiply 215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2" name="Multiply 215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3" name="Multiply 215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4" name="Multiply 215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55" name="Multiply 215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135" name="Group 2134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136" name="Multiply 2135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7" name="Multiply 2136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8" name="Multiply 2137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39" name="Multiply 2138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0" name="Multiply 2139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1" name="Multiply 2140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2" name="Multiply 2141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3" name="Multiply 2142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4" name="Multiply 2143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145" name="Multiply 2144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236" name="Group 2235"/>
          <p:cNvGrpSpPr/>
          <p:nvPr/>
        </p:nvGrpSpPr>
        <p:grpSpPr>
          <a:xfrm>
            <a:off x="8080156" y="2960643"/>
            <a:ext cx="2047498" cy="1980525"/>
            <a:chOff x="7946119" y="3072768"/>
            <a:chExt cx="2047498" cy="1980525"/>
          </a:xfrm>
        </p:grpSpPr>
        <p:grpSp>
          <p:nvGrpSpPr>
            <p:cNvPr id="2237" name="Group 2236"/>
            <p:cNvGrpSpPr/>
            <p:nvPr/>
          </p:nvGrpSpPr>
          <p:grpSpPr>
            <a:xfrm>
              <a:off x="7994659" y="4839666"/>
              <a:ext cx="1997138" cy="213627"/>
              <a:chOff x="4488928" y="4772744"/>
              <a:chExt cx="1997138" cy="213627"/>
            </a:xfrm>
          </p:grpSpPr>
          <p:sp>
            <p:nvSpPr>
              <p:cNvPr id="2338" name="Multiply 2337"/>
              <p:cNvSpPr/>
              <p:nvPr/>
            </p:nvSpPr>
            <p:spPr bwMode="auto">
              <a:xfrm>
                <a:off x="4488928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39" name="Multiply 2338"/>
              <p:cNvSpPr/>
              <p:nvPr/>
            </p:nvSpPr>
            <p:spPr bwMode="auto">
              <a:xfrm>
                <a:off x="4685701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0" name="Multiply 2339"/>
              <p:cNvSpPr/>
              <p:nvPr/>
            </p:nvSpPr>
            <p:spPr bwMode="auto">
              <a:xfrm>
                <a:off x="4876852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1" name="Multiply 2340"/>
              <p:cNvSpPr/>
              <p:nvPr/>
            </p:nvSpPr>
            <p:spPr bwMode="auto">
              <a:xfrm>
                <a:off x="5073626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2" name="Multiply 2341"/>
              <p:cNvSpPr/>
              <p:nvPr/>
            </p:nvSpPr>
            <p:spPr bwMode="auto">
              <a:xfrm>
                <a:off x="5265247" y="4775052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3" name="Multiply 2342"/>
              <p:cNvSpPr/>
              <p:nvPr/>
            </p:nvSpPr>
            <p:spPr bwMode="auto">
              <a:xfrm>
                <a:off x="5462020" y="477659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4" name="Multiply 2343"/>
              <p:cNvSpPr/>
              <p:nvPr/>
            </p:nvSpPr>
            <p:spPr bwMode="auto">
              <a:xfrm>
                <a:off x="5653171" y="4775051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5" name="Multiply 2344"/>
              <p:cNvSpPr/>
              <p:nvPr/>
            </p:nvSpPr>
            <p:spPr bwMode="auto">
              <a:xfrm>
                <a:off x="5849945" y="4776590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6" name="Multiply 2345"/>
              <p:cNvSpPr/>
              <p:nvPr/>
            </p:nvSpPr>
            <p:spPr bwMode="auto">
              <a:xfrm>
                <a:off x="6034468" y="4772744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47" name="Multiply 2346"/>
              <p:cNvSpPr/>
              <p:nvPr/>
            </p:nvSpPr>
            <p:spPr bwMode="auto">
              <a:xfrm>
                <a:off x="6231241" y="4774283"/>
                <a:ext cx="254825" cy="209780"/>
              </a:xfrm>
              <a:prstGeom prst="mathMultiply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grpSp>
          <p:nvGrpSpPr>
            <p:cNvPr id="2238" name="Group 2237"/>
            <p:cNvGrpSpPr/>
            <p:nvPr/>
          </p:nvGrpSpPr>
          <p:grpSpPr>
            <a:xfrm>
              <a:off x="7946119" y="3072768"/>
              <a:ext cx="2047498" cy="1800352"/>
              <a:chOff x="4440388" y="3005846"/>
              <a:chExt cx="2047498" cy="1800352"/>
            </a:xfrm>
          </p:grpSpPr>
          <p:grpSp>
            <p:nvGrpSpPr>
              <p:cNvPr id="2239" name="Group 2238"/>
              <p:cNvGrpSpPr/>
              <p:nvPr/>
            </p:nvGrpSpPr>
            <p:grpSpPr>
              <a:xfrm>
                <a:off x="4490748" y="459257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28" name="Multiply 232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9" name="Multiply 232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0" name="Multiply 232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1" name="Multiply 233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2" name="Multiply 233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3" name="Multiply 233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4" name="Multiply 233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5" name="Multiply 233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6" name="Multiply 233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37" name="Multiply 233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0" name="Group 2239"/>
              <p:cNvGrpSpPr/>
              <p:nvPr/>
            </p:nvGrpSpPr>
            <p:grpSpPr>
              <a:xfrm>
                <a:off x="4471895" y="418589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18" name="Multiply 231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9" name="Multiply 231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0" name="Multiply 231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1" name="Multiply 232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2" name="Multiply 232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3" name="Multiply 232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4" name="Multiply 232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5" name="Multiply 232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6" name="Multiply 232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27" name="Multiply 232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1" name="Group 2240"/>
              <p:cNvGrpSpPr/>
              <p:nvPr/>
            </p:nvGrpSpPr>
            <p:grpSpPr>
              <a:xfrm>
                <a:off x="4488411" y="4389880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308" name="Multiply 230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9" name="Multiply 230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0" name="Multiply 230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1" name="Multiply 231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2" name="Multiply 231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3" name="Multiply 231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4" name="Multiply 231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5" name="Multiply 231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6" name="Multiply 231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17" name="Multiply 231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2" name="Group 2241"/>
              <p:cNvGrpSpPr/>
              <p:nvPr/>
            </p:nvGrpSpPr>
            <p:grpSpPr>
              <a:xfrm>
                <a:off x="4476663" y="3999212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98" name="Multiply 229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9" name="Multiply 229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0" name="Multiply 229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1" name="Multiply 230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2" name="Multiply 230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3" name="Multiply 230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4" name="Multiply 230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5" name="Multiply 230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6" name="Multiply 230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307" name="Multiply 230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3" name="Group 2242"/>
              <p:cNvGrpSpPr/>
              <p:nvPr/>
            </p:nvGrpSpPr>
            <p:grpSpPr>
              <a:xfrm>
                <a:off x="4457810" y="359253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88" name="Multiply 228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9" name="Multiply 228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0" name="Multiply 228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1" name="Multiply 229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2" name="Multiply 229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3" name="Multiply 229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4" name="Multiply 229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5" name="Multiply 229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6" name="Multiply 229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97" name="Multiply 229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4" name="Group 2243"/>
              <p:cNvGrpSpPr/>
              <p:nvPr/>
            </p:nvGrpSpPr>
            <p:grpSpPr>
              <a:xfrm>
                <a:off x="4474326" y="3796521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78" name="Multiply 227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9" name="Multiply 227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0" name="Multiply 227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1" name="Multiply 228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2" name="Multiply 228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3" name="Multiply 228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4" name="Multiply 228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5" name="Multiply 228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6" name="Multiply 228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87" name="Multiply 228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5" name="Group 2244"/>
              <p:cNvGrpSpPr/>
              <p:nvPr/>
            </p:nvGrpSpPr>
            <p:grpSpPr>
              <a:xfrm>
                <a:off x="4459241" y="3412527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68" name="Multiply 226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9" name="Multiply 226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0" name="Multiply 226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1" name="Multiply 227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2" name="Multiply 227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3" name="Multiply 227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4" name="Multiply 227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5" name="Multiply 227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6" name="Multiply 227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77" name="Multiply 227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6" name="Group 2245"/>
              <p:cNvGrpSpPr/>
              <p:nvPr/>
            </p:nvGrpSpPr>
            <p:grpSpPr>
              <a:xfrm>
                <a:off x="4440388" y="300584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58" name="Multiply 225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9" name="Multiply 225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0" name="Multiply 225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1" name="Multiply 226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2" name="Multiply 226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3" name="Multiply 226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4" name="Multiply 226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5" name="Multiply 226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6" name="Multiply 226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67" name="Multiply 226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2247" name="Group 2246"/>
              <p:cNvGrpSpPr/>
              <p:nvPr/>
            </p:nvGrpSpPr>
            <p:grpSpPr>
              <a:xfrm>
                <a:off x="4456904" y="3209836"/>
                <a:ext cx="1997138" cy="213627"/>
                <a:chOff x="4488928" y="4772744"/>
                <a:chExt cx="1997138" cy="213627"/>
              </a:xfrm>
            </p:grpSpPr>
            <p:sp>
              <p:nvSpPr>
                <p:cNvPr id="2248" name="Multiply 2247"/>
                <p:cNvSpPr/>
                <p:nvPr/>
              </p:nvSpPr>
              <p:spPr bwMode="auto">
                <a:xfrm>
                  <a:off x="4488928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49" name="Multiply 2248"/>
                <p:cNvSpPr/>
                <p:nvPr/>
              </p:nvSpPr>
              <p:spPr bwMode="auto">
                <a:xfrm>
                  <a:off x="4685701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0" name="Multiply 2249"/>
                <p:cNvSpPr/>
                <p:nvPr/>
              </p:nvSpPr>
              <p:spPr bwMode="auto">
                <a:xfrm>
                  <a:off x="4876852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1" name="Multiply 2250"/>
                <p:cNvSpPr/>
                <p:nvPr/>
              </p:nvSpPr>
              <p:spPr bwMode="auto">
                <a:xfrm>
                  <a:off x="5073626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2" name="Multiply 2251"/>
                <p:cNvSpPr/>
                <p:nvPr/>
              </p:nvSpPr>
              <p:spPr bwMode="auto">
                <a:xfrm>
                  <a:off x="5265247" y="4775052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3" name="Multiply 2252"/>
                <p:cNvSpPr/>
                <p:nvPr/>
              </p:nvSpPr>
              <p:spPr bwMode="auto">
                <a:xfrm>
                  <a:off x="5462020" y="477659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4" name="Multiply 2253"/>
                <p:cNvSpPr/>
                <p:nvPr/>
              </p:nvSpPr>
              <p:spPr bwMode="auto">
                <a:xfrm>
                  <a:off x="5653171" y="4775051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5" name="Multiply 2254"/>
                <p:cNvSpPr/>
                <p:nvPr/>
              </p:nvSpPr>
              <p:spPr bwMode="auto">
                <a:xfrm>
                  <a:off x="5849945" y="4776590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6" name="Multiply 2255"/>
                <p:cNvSpPr/>
                <p:nvPr/>
              </p:nvSpPr>
              <p:spPr bwMode="auto">
                <a:xfrm>
                  <a:off x="6034468" y="4772744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2257" name="Multiply 2256"/>
                <p:cNvSpPr/>
                <p:nvPr/>
              </p:nvSpPr>
              <p:spPr bwMode="auto">
                <a:xfrm>
                  <a:off x="6231241" y="4774283"/>
                  <a:ext cx="254825" cy="209780"/>
                </a:xfrm>
                <a:prstGeom prst="mathMultiply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</p:grpSp>
      </p:grpSp>
      <p:grpSp>
        <p:nvGrpSpPr>
          <p:cNvPr id="2462" name="Group 2461"/>
          <p:cNvGrpSpPr/>
          <p:nvPr/>
        </p:nvGrpSpPr>
        <p:grpSpPr>
          <a:xfrm>
            <a:off x="7659366" y="2204864"/>
            <a:ext cx="3571285" cy="3183136"/>
            <a:chOff x="7659366" y="2204864"/>
            <a:chExt cx="3571285" cy="3183136"/>
          </a:xfrm>
        </p:grpSpPr>
        <p:grpSp>
          <p:nvGrpSpPr>
            <p:cNvPr id="2461" name="Group 2460"/>
            <p:cNvGrpSpPr/>
            <p:nvPr/>
          </p:nvGrpSpPr>
          <p:grpSpPr>
            <a:xfrm>
              <a:off x="7659366" y="2204864"/>
              <a:ext cx="3188368" cy="3183136"/>
              <a:chOff x="7659366" y="2204864"/>
              <a:chExt cx="3188368" cy="3183136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7659366" y="2833018"/>
                <a:ext cx="2551715" cy="2554982"/>
                <a:chOff x="4153635" y="2766096"/>
                <a:chExt cx="2551715" cy="2554982"/>
              </a:xfrm>
            </p:grpSpPr>
            <p:sp>
              <p:nvSpPr>
                <p:cNvPr id="304" name="TextBox 303"/>
                <p:cNvSpPr txBox="1"/>
                <p:nvPr/>
              </p:nvSpPr>
              <p:spPr>
                <a:xfrm>
                  <a:off x="6232716" y="4982524"/>
                  <a:ext cx="4726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1</a:t>
                  </a:r>
                  <a:endParaRPr lang="en-US" dirty="0"/>
                </a:p>
              </p:txBody>
            </p:sp>
            <p:cxnSp>
              <p:nvCxnSpPr>
                <p:cNvPr id="305" name="Straight Arrow Connector 304"/>
                <p:cNvCxnSpPr/>
                <p:nvPr/>
              </p:nvCxnSpPr>
              <p:spPr bwMode="auto">
                <a:xfrm flipV="1">
                  <a:off x="4488928" y="4982524"/>
                  <a:ext cx="2152629" cy="230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06" name="Group 305"/>
                <p:cNvGrpSpPr/>
                <p:nvPr/>
              </p:nvGrpSpPr>
              <p:grpSpPr>
                <a:xfrm>
                  <a:off x="4686189" y="4916760"/>
                  <a:ext cx="1578086" cy="144016"/>
                  <a:chOff x="4686189" y="4916760"/>
                  <a:chExt cx="1578086" cy="144016"/>
                </a:xfrm>
              </p:grpSpPr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>
                    <a:off x="4686189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>
                    <a:off x="4883450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5" name="Straight Connector 324"/>
                  <p:cNvCxnSpPr/>
                  <p:nvPr/>
                </p:nvCxnSpPr>
                <p:spPr bwMode="auto">
                  <a:xfrm>
                    <a:off x="5080710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6" name="Straight Connector 325"/>
                  <p:cNvCxnSpPr/>
                  <p:nvPr/>
                </p:nvCxnSpPr>
                <p:spPr bwMode="auto">
                  <a:xfrm>
                    <a:off x="5277971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7" name="Straight Connector 326"/>
                  <p:cNvCxnSpPr/>
                  <p:nvPr/>
                </p:nvCxnSpPr>
                <p:spPr bwMode="auto">
                  <a:xfrm>
                    <a:off x="5475232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8" name="Straight Connector 327"/>
                  <p:cNvCxnSpPr/>
                  <p:nvPr/>
                </p:nvCxnSpPr>
                <p:spPr bwMode="auto">
                  <a:xfrm>
                    <a:off x="5672493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9" name="Straight Connector 328"/>
                  <p:cNvCxnSpPr/>
                  <p:nvPr/>
                </p:nvCxnSpPr>
                <p:spPr bwMode="auto">
                  <a:xfrm>
                    <a:off x="5869754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30" name="Straight Connector 329"/>
                  <p:cNvCxnSpPr/>
                  <p:nvPr/>
                </p:nvCxnSpPr>
                <p:spPr bwMode="auto">
                  <a:xfrm>
                    <a:off x="6067015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31" name="Straight Connector 330"/>
                  <p:cNvCxnSpPr/>
                  <p:nvPr/>
                </p:nvCxnSpPr>
                <p:spPr bwMode="auto">
                  <a:xfrm>
                    <a:off x="6264275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07" name="Straight Connector 306"/>
                <p:cNvCxnSpPr/>
                <p:nvPr/>
              </p:nvCxnSpPr>
              <p:spPr bwMode="auto">
                <a:xfrm flipH="1">
                  <a:off x="6461536" y="3009910"/>
                  <a:ext cx="7497" cy="2050866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8" name="Straight Arrow Connector 307"/>
                <p:cNvCxnSpPr/>
                <p:nvPr/>
              </p:nvCxnSpPr>
              <p:spPr bwMode="auto">
                <a:xfrm rot="16200000">
                  <a:off x="3414720" y="3905049"/>
                  <a:ext cx="2152629" cy="230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9" name="TextBox 308"/>
                <p:cNvSpPr txBox="1"/>
                <p:nvPr/>
              </p:nvSpPr>
              <p:spPr>
                <a:xfrm rot="16200000" flipV="1">
                  <a:off x="4086595" y="2833136"/>
                  <a:ext cx="4726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  <a:r>
                    <a:rPr lang="en-US" baseline="-25000" dirty="0"/>
                    <a:t>2</a:t>
                  </a:r>
                  <a:endParaRPr lang="en-US" dirty="0"/>
                </a:p>
              </p:txBody>
            </p:sp>
            <p:grpSp>
              <p:nvGrpSpPr>
                <p:cNvPr id="310" name="Group 309"/>
                <p:cNvGrpSpPr/>
                <p:nvPr/>
              </p:nvGrpSpPr>
              <p:grpSpPr>
                <a:xfrm>
                  <a:off x="4413937" y="3207171"/>
                  <a:ext cx="144016" cy="1853605"/>
                  <a:chOff x="4413937" y="3207171"/>
                  <a:chExt cx="144016" cy="1853605"/>
                </a:xfrm>
              </p:grpSpPr>
              <p:cxnSp>
                <p:nvCxnSpPr>
                  <p:cNvPr id="312" name="Straight Connector 311"/>
                  <p:cNvCxnSpPr/>
                  <p:nvPr/>
                </p:nvCxnSpPr>
                <p:spPr bwMode="auto">
                  <a:xfrm>
                    <a:off x="4488928" y="491676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3" name="Straight Connector 312"/>
                  <p:cNvCxnSpPr/>
                  <p:nvPr/>
                </p:nvCxnSpPr>
                <p:spPr bwMode="auto">
                  <a:xfrm rot="16200000" flipV="1">
                    <a:off x="4485945" y="4910510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rot="16200000" flipV="1">
                    <a:off x="4485945" y="4713249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rot="16200000" flipV="1">
                    <a:off x="4485945" y="4515988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rot="16200000" flipV="1">
                    <a:off x="4485945" y="4318728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rot="16200000" flipV="1">
                    <a:off x="4485945" y="4121467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rot="16200000" flipV="1">
                    <a:off x="4485945" y="3924206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9" name="Straight Connector 318"/>
                  <p:cNvCxnSpPr/>
                  <p:nvPr/>
                </p:nvCxnSpPr>
                <p:spPr bwMode="auto">
                  <a:xfrm rot="16200000" flipV="1">
                    <a:off x="4485945" y="3726945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0" name="Straight Connector 319"/>
                  <p:cNvCxnSpPr/>
                  <p:nvPr/>
                </p:nvCxnSpPr>
                <p:spPr bwMode="auto">
                  <a:xfrm rot="16200000" flipV="1">
                    <a:off x="4485945" y="3529684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1" name="Straight Connector 320"/>
                  <p:cNvCxnSpPr/>
                  <p:nvPr/>
                </p:nvCxnSpPr>
                <p:spPr bwMode="auto">
                  <a:xfrm rot="16200000" flipV="1">
                    <a:off x="4485945" y="3332423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rot="16200000" flipV="1">
                    <a:off x="4485945" y="3135163"/>
                    <a:ext cx="0" cy="1440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311" name="Straight Connector 310"/>
                <p:cNvCxnSpPr/>
                <p:nvPr/>
              </p:nvCxnSpPr>
              <p:spPr bwMode="auto">
                <a:xfrm flipH="1">
                  <a:off x="4413937" y="3002413"/>
                  <a:ext cx="2072129" cy="7497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2" name="Cube 441"/>
              <p:cNvSpPr/>
              <p:nvPr/>
            </p:nvSpPr>
            <p:spPr bwMode="auto">
              <a:xfrm>
                <a:off x="7990282" y="2204864"/>
                <a:ext cx="2857452" cy="2844575"/>
              </a:xfrm>
              <a:prstGeom prst="cube">
                <a:avLst>
                  <a:gd name="adj" fmla="val 30436"/>
                </a:avLst>
              </a:prstGeom>
              <a:noFill/>
              <a:ln w="381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sp>
          <p:nvSpPr>
            <p:cNvPr id="2460" name="TextBox 2459"/>
            <p:cNvSpPr txBox="1"/>
            <p:nvPr/>
          </p:nvSpPr>
          <p:spPr>
            <a:xfrm>
              <a:off x="10758017" y="4192967"/>
              <a:ext cx="4726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923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Minimize sum of squared errors (SSE) to find the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7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98682" y="2524138"/>
                <a:ext cx="2788369" cy="902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minimize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82" y="2524138"/>
                <a:ext cx="2788369" cy="902683"/>
              </a:xfrm>
              <a:prstGeom prst="rect">
                <a:avLst/>
              </a:prstGeom>
              <a:blipFill rotWithShape="0">
                <a:blip r:embed="rId4"/>
                <a:stretch>
                  <a:fillRect r="-18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391350" y="3363452"/>
            <a:ext cx="1131103" cy="346954"/>
            <a:chOff x="3790950" y="1884089"/>
            <a:chExt cx="1131103" cy="346954"/>
          </a:xfrm>
        </p:grpSpPr>
        <p:sp>
          <p:nvSpPr>
            <p:cNvPr id="8" name="Rectangular Callout 7"/>
            <p:cNvSpPr/>
            <p:nvPr/>
          </p:nvSpPr>
          <p:spPr bwMode="auto">
            <a:xfrm>
              <a:off x="3790950" y="1884089"/>
              <a:ext cx="1131103" cy="346954"/>
            </a:xfrm>
            <a:prstGeom prst="wedgeRectCallout">
              <a:avLst>
                <a:gd name="adj1" fmla="val -49827"/>
                <a:gd name="adj2" fmla="val -100366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0950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SSE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522453" y="2420888"/>
            <a:ext cx="3024064" cy="4147210"/>
            <a:chOff x="8522453" y="2420888"/>
            <a:chExt cx="3024064" cy="4147210"/>
          </a:xfrm>
        </p:grpSpPr>
        <p:sp>
          <p:nvSpPr>
            <p:cNvPr id="11" name="Chevron 10"/>
            <p:cNvSpPr/>
            <p:nvPr/>
          </p:nvSpPr>
          <p:spPr bwMode="auto">
            <a:xfrm rot="17094486">
              <a:off x="8306871" y="4895769"/>
              <a:ext cx="2336547" cy="1008112"/>
            </a:xfrm>
            <a:prstGeom prst="chevron">
              <a:avLst/>
            </a:prstGeom>
            <a:solidFill>
              <a:schemeClr val="accent4"/>
            </a:solidFill>
            <a:ln w="3810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2" name="Chevron 11"/>
            <p:cNvSpPr/>
            <p:nvPr/>
          </p:nvSpPr>
          <p:spPr bwMode="auto">
            <a:xfrm rot="4505514" flipH="1">
              <a:off x="9437973" y="4895768"/>
              <a:ext cx="2336547" cy="1008112"/>
            </a:xfrm>
            <a:prstGeom prst="chevron">
              <a:avLst/>
            </a:prstGeom>
            <a:solidFill>
              <a:schemeClr val="accent4"/>
            </a:solidFill>
            <a:ln w="3810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0" name="10-Point Star 9"/>
            <p:cNvSpPr/>
            <p:nvPr/>
          </p:nvSpPr>
          <p:spPr bwMode="auto">
            <a:xfrm>
              <a:off x="8522453" y="2420888"/>
              <a:ext cx="3024064" cy="3024336"/>
            </a:xfrm>
            <a:prstGeom prst="star10">
              <a:avLst/>
            </a:prstGeom>
            <a:solidFill>
              <a:srgbClr val="FFFF00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4" name="10-Point Star 13"/>
            <p:cNvSpPr/>
            <p:nvPr/>
          </p:nvSpPr>
          <p:spPr bwMode="auto">
            <a:xfrm>
              <a:off x="8784993" y="2600907"/>
              <a:ext cx="2498983" cy="2664297"/>
            </a:xfrm>
            <a:prstGeom prst="star10">
              <a:avLst/>
            </a:prstGeom>
            <a:solidFill>
              <a:srgbClr val="FFFF00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03518" y="3645024"/>
              <a:ext cx="2271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UNBIASED!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0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442 observations, 10 variables</a:t>
            </a:r>
          </a:p>
          <a:p>
            <a:r>
              <a:rPr lang="en-US" dirty="0"/>
              <a:t>Response is disease progress one year after baseline</a:t>
            </a:r>
          </a:p>
          <a:p>
            <a:r>
              <a:rPr lang="en-US" dirty="0"/>
              <a:t>Variables include clinical measures, e.g. age, sex and BMI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3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Diabetes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Ridge,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=1000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Lasso,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=5.8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Elastic Net,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=1.9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=0.24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-13.60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-90.34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BMI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506.69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376.72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Blood</a:t>
                          </a:r>
                          <a:r>
                            <a:rPr lang="en-US" baseline="0" dirty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199.06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227.54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-15.44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-124.20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-163.54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83.53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441.66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322.70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93.09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/>
                    <a:gridCol w="2203450"/>
                    <a:gridCol w="2203450"/>
                    <a:gridCol w="2203450"/>
                    <a:gridCol w="220345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Variable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OLS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724" t="-4762" r="-200000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554" t="-4762" r="-100554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448" t="-4762" r="-276" b="-59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Age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Sex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-13.60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-90.34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BMI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506.69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376.72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Blood</a:t>
                          </a:r>
                          <a:r>
                            <a:rPr lang="en-US" baseline="0" dirty="0" smtClean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199.06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227.54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S1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S2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-15.44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S3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-124.20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-163.54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S4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83.53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S5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441.66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322.70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S6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93.09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943078" y="1291616"/>
            <a:ext cx="6840760" cy="4873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81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Prediction Error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58" y="1449388"/>
            <a:ext cx="8329133" cy="47958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90750" y="1628800"/>
            <a:ext cx="2808312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99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r>
              <a:rPr lang="en-US" dirty="0"/>
              <a:t>Sparse and Regularized Regression and Classification</a:t>
            </a:r>
          </a:p>
          <a:p>
            <a:pPr lvl="1"/>
            <a:r>
              <a:rPr lang="en-US" dirty="0"/>
              <a:t>Model Selection Exercise</a:t>
            </a:r>
          </a:p>
          <a:p>
            <a:r>
              <a:rPr lang="en-US" dirty="0"/>
              <a:t>Ensemble Methods</a:t>
            </a:r>
          </a:p>
          <a:p>
            <a:pPr lvl="1"/>
            <a:r>
              <a:rPr lang="en-US" dirty="0"/>
              <a:t>Random Forest Exercise</a:t>
            </a:r>
          </a:p>
          <a:p>
            <a:r>
              <a:rPr lang="en-US" dirty="0"/>
              <a:t>Diagnostics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168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bias lowers the over all EPE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750" y="1628800"/>
            <a:ext cx="8389217" cy="4675704"/>
            <a:chOff x="1990750" y="1628800"/>
            <a:chExt cx="8389217" cy="46757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" t="4343" r="-2187" b="3060"/>
            <a:stretch/>
          </p:blipFill>
          <p:spPr>
            <a:xfrm>
              <a:off x="2134766" y="1801058"/>
              <a:ext cx="8245201" cy="450344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90750" y="1628800"/>
              <a:ext cx="3528392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778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Penalized Linear Regression introduces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sum of squared errors (SSE) AND a penalty term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98682" y="2524138"/>
                <a:ext cx="2788369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minimize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82" y="2524138"/>
                <a:ext cx="2788369" cy="896207"/>
              </a:xfrm>
              <a:prstGeom prst="rect">
                <a:avLst/>
              </a:prstGeom>
              <a:blipFill rotWithShape="0">
                <a:blip r:embed="rId2"/>
                <a:stretch>
                  <a:fillRect r="-18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23398" y="2740339"/>
                <a:ext cx="1385957" cy="480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98" y="2740339"/>
                <a:ext cx="1385957" cy="4801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0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Norms of parameters can be used for penalizing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2"/>
          <a:stretch/>
        </p:blipFill>
        <p:spPr>
          <a:xfrm>
            <a:off x="799842" y="2276871"/>
            <a:ext cx="10407932" cy="36004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2958" y="1266395"/>
                <a:ext cx="2788369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minimize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58" y="1266395"/>
                <a:ext cx="2788369" cy="896207"/>
              </a:xfrm>
              <a:prstGeom prst="rect">
                <a:avLst/>
              </a:prstGeom>
              <a:blipFill rotWithShape="0">
                <a:blip r:embed="rId3"/>
                <a:stretch>
                  <a:fillRect r="-18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295006" y="58068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Lasso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5286" y="587676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Ridge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75326" y="1474400"/>
                <a:ext cx="1385957" cy="480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26" y="1474400"/>
                <a:ext cx="1385957" cy="4801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is a compromise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6" y="1478057"/>
            <a:ext cx="10343678" cy="46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Larger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en-US" dirty="0"/>
                  <a:t> in ridge gives smaller parameters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193" b="-2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58" y="1319789"/>
            <a:ext cx="6286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Ridge regression has smaller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211675"/>
                  </p:ext>
                </p:extLst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Ridge,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=1000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Lasso,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=5.8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Elastic Net,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=1.9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=0.24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-13.60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-90.34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BMI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506.69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376.72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Blood</a:t>
                          </a:r>
                          <a:r>
                            <a:rPr lang="en-US" baseline="0" dirty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199.06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227.54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-15.44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-124.20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-163.54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83.53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441.66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322.70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93.09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211675"/>
                  </p:ext>
                </p:extLst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/>
                    <a:gridCol w="2203450"/>
                    <a:gridCol w="2203450"/>
                    <a:gridCol w="2203450"/>
                    <a:gridCol w="220345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Variable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OLS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724" t="-4762" r="-200000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554" t="-4762" r="-100554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448" t="-4762" r="-276" b="-59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Age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Sex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-13.60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-90.34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BMI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506.69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376.72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Blood</a:t>
                          </a:r>
                          <a:r>
                            <a:rPr lang="en-US" baseline="0" dirty="0" smtClean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199.06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227.54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S1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S2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-15.44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S3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-124.20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-163.54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S4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83.53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S5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441.66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322.70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S6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93.09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175326" y="1291616"/>
            <a:ext cx="4608512" cy="4873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64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en-US" dirty="0"/>
                  <a:t> in lasso makes more coefficients zero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193" b="-2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58" y="1291616"/>
            <a:ext cx="6552728" cy="52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Lasso makes some parameters 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Ridge,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=1000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Lasso,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=5.8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Elastic Net,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=1.9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=0.24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-13.60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-90.34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BMI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506.69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376.72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Blood</a:t>
                          </a:r>
                          <a:r>
                            <a:rPr lang="en-US" baseline="0" dirty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199.06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227.54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-15.44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-124.20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-163.54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83.53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441.66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322.70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93.09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/>
                    <a:gridCol w="2203450"/>
                    <a:gridCol w="2203450"/>
                    <a:gridCol w="2203450"/>
                    <a:gridCol w="220345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Variable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OLS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724" t="-4762" r="-200000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554" t="-4762" r="-100554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448" t="-4762" r="-276" b="-59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Age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Sex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-13.60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-90.34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BMI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506.69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376.72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Blood</a:t>
                          </a:r>
                          <a:r>
                            <a:rPr lang="en-US" baseline="0" dirty="0" smtClean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199.06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227.54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S1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S2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-15.44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S3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-124.20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-163.54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S4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83.53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S5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441.66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322.70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S6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93.09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407574" y="1291616"/>
            <a:ext cx="2376264" cy="4873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2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is the best of both worlds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2"/>
          <a:stretch/>
        </p:blipFill>
        <p:spPr>
          <a:xfrm>
            <a:off x="799842" y="2276871"/>
            <a:ext cx="10407932" cy="36004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2958" y="1266395"/>
                <a:ext cx="2788369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minimize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58" y="1266395"/>
                <a:ext cx="2788369" cy="896207"/>
              </a:xfrm>
              <a:prstGeom prst="rect">
                <a:avLst/>
              </a:prstGeom>
              <a:blipFill rotWithShape="0">
                <a:blip r:embed="rId3"/>
                <a:stretch>
                  <a:fillRect r="-18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87674" y="1482596"/>
                <a:ext cx="2744277" cy="422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674" y="1482596"/>
                <a:ext cx="2744277" cy="422423"/>
              </a:xfrm>
              <a:prstGeom prst="rect">
                <a:avLst/>
              </a:prstGeom>
              <a:blipFill rotWithShape="0">
                <a:blip r:embed="rId4"/>
                <a:stretch>
                  <a:fillRect l="-1111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27744" y="5895606"/>
            <a:ext cx="145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Elastic Net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430910" y="3140968"/>
            <a:ext cx="5112568" cy="2735794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28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𝝀</m:t>
                    </m:r>
                  </m:oMath>
                </a14:m>
                <a:r>
                  <a:rPr lang="en-US" dirty="0"/>
                  <a:t> in elastic net makes more coefficients zero and  all smaller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193" b="-2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0" y="1291615"/>
            <a:ext cx="6480720" cy="52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Søren</a:t>
            </a:r>
            <a:r>
              <a:rPr lang="en-GB" dirty="0"/>
              <a:t> H. Welling, </a:t>
            </a:r>
            <a:r>
              <a:rPr lang="en-GB" dirty="0" err="1"/>
              <a:t>Pharmatronics</a:t>
            </a:r>
            <a:endParaRPr lang="en-GB" dirty="0"/>
          </a:p>
          <a:p>
            <a:r>
              <a:rPr lang="en-GB" dirty="0"/>
              <a:t>Agnes Martine Nielsen, DTU Compute</a:t>
            </a:r>
          </a:p>
        </p:txBody>
      </p:sp>
    </p:spTree>
    <p:extLst>
      <p:ext uri="{BB962C8B-B14F-4D97-AF65-F5344CB8AC3E}">
        <p14:creationId xmlns:p14="http://schemas.microsoft.com/office/powerpoint/2010/main" val="844757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Coefficients are a compromise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Ridge,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=1000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Lasso,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=5.8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Elastic Net,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=1.9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=0.24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-13.60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-90.34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BMI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506.69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376.72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Blood</a:t>
                          </a:r>
                          <a:r>
                            <a:rPr lang="en-US" baseline="0" dirty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199.06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227.54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S2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-15.44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S3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-124.20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-163.54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S4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83.53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S5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441.66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322.70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93.09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2300" y="1449388"/>
              <a:ext cx="11017250" cy="4348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3450"/>
                    <a:gridCol w="2203450"/>
                    <a:gridCol w="2203450"/>
                    <a:gridCol w="2203450"/>
                    <a:gridCol w="220345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Variable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OLS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724" t="-4762" r="-200000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554" t="-4762" r="-100554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448" t="-4762" r="-276" b="-59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Age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0.3027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Sex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-239.82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0.0685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-13.60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-90.34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BMI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519.84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506.69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376.72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Blood</a:t>
                          </a:r>
                          <a:r>
                            <a:rPr lang="en-US" baseline="0" dirty="0" smtClean="0"/>
                            <a:t> Pressure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324.39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0.7125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199.06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227.54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S1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-792.18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S2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476.75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-15.44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S3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-0.6369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-124.20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-163.54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S4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0.6939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83.53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S5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751.28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0.9132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441.66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322.70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S6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67.63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93.09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71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42878" y="2636912"/>
                <a:ext cx="2788369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minimize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78" y="2636912"/>
                <a:ext cx="2788369" cy="896207"/>
              </a:xfrm>
              <a:prstGeom prst="rect">
                <a:avLst/>
              </a:prstGeom>
              <a:blipFill rotWithShape="0">
                <a:blip r:embed="rId2"/>
                <a:stretch>
                  <a:fillRect r="-18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67594" y="2853113"/>
                <a:ext cx="2744277" cy="422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594" y="2853113"/>
                <a:ext cx="2744277" cy="422423"/>
              </a:xfrm>
              <a:prstGeom prst="rect">
                <a:avLst/>
              </a:prstGeom>
              <a:blipFill rotWithShape="0">
                <a:blip r:embed="rId3"/>
                <a:stretch>
                  <a:fillRect l="-1111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537062" y="3933056"/>
            <a:ext cx="1131103" cy="346954"/>
            <a:chOff x="3790950" y="1884089"/>
            <a:chExt cx="1131103" cy="346954"/>
          </a:xfrm>
        </p:grpSpPr>
        <p:sp>
          <p:nvSpPr>
            <p:cNvPr id="8" name="Rectangular Callout 7"/>
            <p:cNvSpPr/>
            <p:nvPr/>
          </p:nvSpPr>
          <p:spPr bwMode="auto">
            <a:xfrm>
              <a:off x="3790950" y="1884089"/>
              <a:ext cx="1131103" cy="346954"/>
            </a:xfrm>
            <a:prstGeom prst="wedgeRectCallout">
              <a:avLst>
                <a:gd name="adj1" fmla="val 39720"/>
                <a:gd name="adj2" fmla="val -185513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0950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SSE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67594" y="3926447"/>
            <a:ext cx="1131103" cy="346954"/>
            <a:chOff x="3790950" y="1884089"/>
            <a:chExt cx="1131103" cy="346954"/>
          </a:xfrm>
        </p:grpSpPr>
        <p:sp>
          <p:nvSpPr>
            <p:cNvPr id="11" name="Rectangular Callout 10"/>
            <p:cNvSpPr/>
            <p:nvPr/>
          </p:nvSpPr>
          <p:spPr bwMode="auto">
            <a:xfrm>
              <a:off x="3790950" y="1884089"/>
              <a:ext cx="1131103" cy="346954"/>
            </a:xfrm>
            <a:prstGeom prst="wedgeRectCallout">
              <a:avLst>
                <a:gd name="adj1" fmla="val 23552"/>
                <a:gd name="adj2" fmla="val -2098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90950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Lasso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55446" y="3941456"/>
            <a:ext cx="1131103" cy="346954"/>
            <a:chOff x="3790950" y="1884089"/>
            <a:chExt cx="1131103" cy="346954"/>
          </a:xfrm>
        </p:grpSpPr>
        <p:sp>
          <p:nvSpPr>
            <p:cNvPr id="14" name="Rectangular Callout 13"/>
            <p:cNvSpPr/>
            <p:nvPr/>
          </p:nvSpPr>
          <p:spPr bwMode="auto">
            <a:xfrm>
              <a:off x="3790950" y="1884089"/>
              <a:ext cx="1131103" cy="346954"/>
            </a:xfrm>
            <a:prstGeom prst="wedgeRectCallout">
              <a:avLst>
                <a:gd name="adj1" fmla="val -19978"/>
                <a:gd name="adj2" fmla="val -230114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0950" y="1892489"/>
              <a:ext cx="1131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Ridge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71270" y="1884642"/>
            <a:ext cx="2744277" cy="1037247"/>
            <a:chOff x="6671270" y="1884642"/>
            <a:chExt cx="2744277" cy="1037247"/>
          </a:xfrm>
        </p:grpSpPr>
        <p:grpSp>
          <p:nvGrpSpPr>
            <p:cNvPr id="16" name="Group 15"/>
            <p:cNvGrpSpPr/>
            <p:nvPr/>
          </p:nvGrpSpPr>
          <p:grpSpPr>
            <a:xfrm>
              <a:off x="8062030" y="1884642"/>
              <a:ext cx="1353517" cy="584775"/>
              <a:chOff x="3790950" y="1892489"/>
              <a:chExt cx="1131103" cy="584775"/>
            </a:xfrm>
          </p:grpSpPr>
          <p:sp>
            <p:nvSpPr>
              <p:cNvPr id="17" name="Rectangular Callout 16"/>
              <p:cNvSpPr/>
              <p:nvPr/>
            </p:nvSpPr>
            <p:spPr bwMode="auto">
              <a:xfrm>
                <a:off x="3790950" y="1916861"/>
                <a:ext cx="1131103" cy="346954"/>
              </a:xfrm>
              <a:prstGeom prst="wedgeRectCallout">
                <a:avLst>
                  <a:gd name="adj1" fmla="val -46861"/>
                  <a:gd name="adj2" fmla="val 126693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90950" y="1892489"/>
                <a:ext cx="11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Elastic net</a:t>
                </a:r>
              </a:p>
            </p:txBody>
          </p:sp>
        </p:grpSp>
        <p:sp>
          <p:nvSpPr>
            <p:cNvPr id="20" name="Left Brace 19"/>
            <p:cNvSpPr/>
            <p:nvPr/>
          </p:nvSpPr>
          <p:spPr bwMode="auto">
            <a:xfrm rot="5400000">
              <a:off x="7608903" y="1483258"/>
              <a:ext cx="500998" cy="2376264"/>
            </a:xfrm>
            <a:prstGeom prst="leftBrace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7751390" y="2853113"/>
            <a:ext cx="1635159" cy="4224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96593" y="2921566"/>
            <a:ext cx="1254798" cy="4325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0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2" grpId="1" animBg="1"/>
      <p:bldP spid="23" grpId="0" animBg="1"/>
      <p:bldP spid="23" grpId="1" animBg="1"/>
      <p:bldP spid="2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principle can be used in classification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04498" y="2879658"/>
                <a:ext cx="27883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inimize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𝐿𝑜𝑠𝑠𝐹𝑢𝑛𝑐𝑡𝑖𝑜𝑛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98" y="2879658"/>
                <a:ext cx="278836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620" t="-137705" r="-15939" b="-178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67594" y="2853113"/>
                <a:ext cx="2744277" cy="422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594" y="2853113"/>
                <a:ext cx="2744277" cy="422423"/>
              </a:xfrm>
              <a:prstGeom prst="rect">
                <a:avLst/>
              </a:prstGeom>
              <a:blipFill rotWithShape="0">
                <a:blip r:embed="rId3"/>
                <a:stretch>
                  <a:fillRect l="-1111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976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Sparse/Regularized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with quadratic/L</a:t>
            </a:r>
            <a:r>
              <a:rPr lang="en-US" baseline="-25000" dirty="0"/>
              <a:t>1</a:t>
            </a:r>
            <a:r>
              <a:rPr lang="en-US" dirty="0"/>
              <a:t>-penalized regularization</a:t>
            </a:r>
          </a:p>
          <a:p>
            <a:endParaRPr lang="en-US" dirty="0"/>
          </a:p>
          <a:p>
            <a:r>
              <a:rPr lang="en-US" dirty="0"/>
              <a:t>Regularized discriminant analysis (RDA)</a:t>
            </a:r>
          </a:p>
          <a:p>
            <a:endParaRPr lang="en-US" dirty="0"/>
          </a:p>
          <a:p>
            <a:r>
              <a:rPr lang="en-US" dirty="0"/>
              <a:t>Sparse discriminant analysis (SDA)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75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learnmore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learnmore1.imm.dtu.dk</a:t>
            </a:r>
          </a:p>
          <a:p>
            <a:pPr lvl="1"/>
            <a:r>
              <a:rPr lang="en-US" dirty="0"/>
              <a:t>learnmore2.imm.dtu.dk.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60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7" y="1772816"/>
            <a:ext cx="50800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115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Weak Methods</a:t>
            </a:r>
          </a:p>
          <a:p>
            <a:endParaRPr lang="en-US" dirty="0"/>
          </a:p>
          <a:p>
            <a:r>
              <a:rPr lang="en-GB" dirty="0" err="1"/>
              <a:t>Søren</a:t>
            </a:r>
            <a:r>
              <a:rPr lang="en-GB" dirty="0"/>
              <a:t> H. Welling, </a:t>
            </a:r>
            <a:r>
              <a:rPr lang="en-GB" dirty="0" err="1"/>
              <a:t>Pharmatronics</a:t>
            </a:r>
            <a:endParaRPr lang="en-GB" dirty="0"/>
          </a:p>
          <a:p>
            <a:r>
              <a:rPr lang="en-GB" dirty="0"/>
              <a:t>Agnes Martine Nielsen, DTU Compute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78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combine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47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68692" y="1628800"/>
            <a:ext cx="2178242" cy="4176464"/>
            <a:chOff x="1468692" y="1628800"/>
            <a:chExt cx="2178242" cy="4176464"/>
          </a:xfrm>
        </p:grpSpPr>
        <p:grpSp>
          <p:nvGrpSpPr>
            <p:cNvPr id="11" name="Group 10"/>
            <p:cNvGrpSpPr/>
            <p:nvPr/>
          </p:nvGrpSpPr>
          <p:grpSpPr>
            <a:xfrm>
              <a:off x="1558702" y="1988840"/>
              <a:ext cx="2088232" cy="3816424"/>
              <a:chOff x="1558702" y="1988840"/>
              <a:chExt cx="2088232" cy="381642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558702" y="1988840"/>
                <a:ext cx="2088232" cy="3816424"/>
                <a:chOff x="1558702" y="1988840"/>
                <a:chExt cx="2088232" cy="3816424"/>
              </a:xfrm>
            </p:grpSpPr>
            <p:sp>
              <p:nvSpPr>
                <p:cNvPr id="5" name="Rectangle 4"/>
                <p:cNvSpPr/>
                <p:nvPr/>
              </p:nvSpPr>
              <p:spPr bwMode="auto">
                <a:xfrm>
                  <a:off x="1558702" y="1988840"/>
                  <a:ext cx="2088232" cy="381642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 bwMode="auto">
                <a:xfrm>
                  <a:off x="1630710" y="2060848"/>
                  <a:ext cx="1944216" cy="23042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7" name="Rectangle 6"/>
                <p:cNvSpPr/>
                <p:nvPr/>
              </p:nvSpPr>
              <p:spPr bwMode="auto">
                <a:xfrm>
                  <a:off x="1630710" y="4437112"/>
                  <a:ext cx="1944216" cy="129614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1558702" y="2996952"/>
                <a:ext cx="20882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Train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630710" y="4900518"/>
                <a:ext cx="1980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Test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468692" y="1628800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09797" y="3055873"/>
            <a:ext cx="4975603" cy="699345"/>
            <a:chOff x="4609797" y="3055873"/>
            <a:chExt cx="4975603" cy="69934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0966" y="3055873"/>
              <a:ext cx="305617" cy="4826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609797" y="3416664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8687" y="3055873"/>
              <a:ext cx="305617" cy="4826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6527253" y="3403016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11837" y="3416664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5809" y="3063888"/>
              <a:ext cx="305617" cy="482600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3646933" y="2144284"/>
            <a:ext cx="5938469" cy="935154"/>
            <a:chOff x="3646933" y="2144284"/>
            <a:chExt cx="5938469" cy="935154"/>
          </a:xfrm>
        </p:grpSpPr>
        <p:sp>
          <p:nvSpPr>
            <p:cNvPr id="15" name="TextBox 14"/>
            <p:cNvSpPr txBox="1"/>
            <p:nvPr/>
          </p:nvSpPr>
          <p:spPr>
            <a:xfrm>
              <a:off x="4605289" y="2708920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 1</a:t>
              </a:r>
            </a:p>
          </p:txBody>
        </p:sp>
        <p:cxnSp>
          <p:nvCxnSpPr>
            <p:cNvPr id="20" name="Elbow Connector 19"/>
            <p:cNvCxnSpPr>
              <a:endCxn id="15" idx="0"/>
            </p:cNvCxnSpPr>
            <p:nvPr/>
          </p:nvCxnSpPr>
          <p:spPr bwMode="auto">
            <a:xfrm>
              <a:off x="3646934" y="2276872"/>
              <a:ext cx="1545137" cy="432048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Elbow Connector 20"/>
            <p:cNvCxnSpPr>
              <a:endCxn id="58" idx="0"/>
            </p:cNvCxnSpPr>
            <p:nvPr/>
          </p:nvCxnSpPr>
          <p:spPr bwMode="auto">
            <a:xfrm>
              <a:off x="3646934" y="2204864"/>
              <a:ext cx="3467102" cy="502094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Elbow Connector 22"/>
            <p:cNvCxnSpPr>
              <a:endCxn id="59" idx="0"/>
            </p:cNvCxnSpPr>
            <p:nvPr/>
          </p:nvCxnSpPr>
          <p:spPr bwMode="auto">
            <a:xfrm>
              <a:off x="3646933" y="2144284"/>
              <a:ext cx="5351688" cy="596600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TextBox 57"/>
            <p:cNvSpPr txBox="1"/>
            <p:nvPr/>
          </p:nvSpPr>
          <p:spPr>
            <a:xfrm>
              <a:off x="6527254" y="2706958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 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11839" y="2740884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 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63099" y="3397062"/>
            <a:ext cx="4450142" cy="349757"/>
            <a:chOff x="4163099" y="3397062"/>
            <a:chExt cx="4450142" cy="349757"/>
          </a:xfrm>
        </p:grpSpPr>
        <p:grpSp>
          <p:nvGrpSpPr>
            <p:cNvPr id="52" name="Group 51"/>
            <p:cNvGrpSpPr/>
            <p:nvPr/>
          </p:nvGrpSpPr>
          <p:grpSpPr>
            <a:xfrm>
              <a:off x="4163099" y="3408265"/>
              <a:ext cx="648858" cy="338554"/>
              <a:chOff x="4007943" y="3383264"/>
              <a:chExt cx="648858" cy="338554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9" name="Group 68"/>
            <p:cNvGrpSpPr/>
            <p:nvPr/>
          </p:nvGrpSpPr>
          <p:grpSpPr>
            <a:xfrm>
              <a:off x="6066754" y="3397062"/>
              <a:ext cx="648858" cy="338554"/>
              <a:chOff x="4007943" y="3383264"/>
              <a:chExt cx="648858" cy="33855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2" name="Group 71"/>
            <p:cNvGrpSpPr/>
            <p:nvPr/>
          </p:nvGrpSpPr>
          <p:grpSpPr>
            <a:xfrm>
              <a:off x="7964383" y="3408265"/>
              <a:ext cx="648858" cy="338554"/>
              <a:chOff x="4007943" y="3383264"/>
              <a:chExt cx="648858" cy="338554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5783360" y="3572293"/>
            <a:ext cx="4954168" cy="1355515"/>
            <a:chOff x="5783360" y="3572293"/>
            <a:chExt cx="4954168" cy="1355515"/>
          </a:xfrm>
        </p:grpSpPr>
        <p:sp>
          <p:nvSpPr>
            <p:cNvPr id="77" name="TextBox 76"/>
            <p:cNvSpPr txBox="1"/>
            <p:nvPr/>
          </p:nvSpPr>
          <p:spPr>
            <a:xfrm>
              <a:off x="9911630" y="4589254"/>
              <a:ext cx="8258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Mean</a:t>
              </a:r>
            </a:p>
          </p:txBody>
        </p:sp>
        <p:cxnSp>
          <p:nvCxnSpPr>
            <p:cNvPr id="79" name="Elbow Connector 78"/>
            <p:cNvCxnSpPr>
              <a:stCxn id="38" idx="3"/>
              <a:endCxn id="77" idx="1"/>
            </p:cNvCxnSpPr>
            <p:nvPr/>
          </p:nvCxnSpPr>
          <p:spPr bwMode="auto">
            <a:xfrm>
              <a:off x="5783360" y="3585941"/>
              <a:ext cx="4128270" cy="1172590"/>
            </a:xfrm>
            <a:prstGeom prst="bentConnector3">
              <a:avLst>
                <a:gd name="adj1" fmla="val 500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Elbow Connector 83"/>
            <p:cNvCxnSpPr>
              <a:stCxn id="61" idx="3"/>
              <a:endCxn id="77" idx="1"/>
            </p:cNvCxnSpPr>
            <p:nvPr/>
          </p:nvCxnSpPr>
          <p:spPr bwMode="auto">
            <a:xfrm>
              <a:off x="7700816" y="3572293"/>
              <a:ext cx="2210814" cy="1186238"/>
            </a:xfrm>
            <a:prstGeom prst="bentConnector3">
              <a:avLst>
                <a:gd name="adj1" fmla="val 820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Elbow Connector 90"/>
            <p:cNvCxnSpPr>
              <a:stCxn id="62" idx="3"/>
              <a:endCxn id="77" idx="1"/>
            </p:cNvCxnSpPr>
            <p:nvPr/>
          </p:nvCxnSpPr>
          <p:spPr bwMode="auto">
            <a:xfrm>
              <a:off x="9585400" y="3585941"/>
              <a:ext cx="326230" cy="117259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5" name="Group 114"/>
          <p:cNvGrpSpPr/>
          <p:nvPr/>
        </p:nvGrpSpPr>
        <p:grpSpPr>
          <a:xfrm>
            <a:off x="10737528" y="4561964"/>
            <a:ext cx="347665" cy="338554"/>
            <a:chOff x="10737528" y="4561964"/>
            <a:chExt cx="347665" cy="338554"/>
          </a:xfrm>
        </p:grpSpPr>
        <p:cxnSp>
          <p:nvCxnSpPr>
            <p:cNvPr id="112" name="Straight Arrow Connector 111"/>
            <p:cNvCxnSpPr>
              <a:stCxn id="77" idx="3"/>
            </p:cNvCxnSpPr>
            <p:nvPr/>
          </p:nvCxnSpPr>
          <p:spPr bwMode="auto">
            <a:xfrm>
              <a:off x="10737528" y="4758531"/>
              <a:ext cx="18221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3" name="TextBox 112"/>
            <p:cNvSpPr txBox="1"/>
            <p:nvPr/>
          </p:nvSpPr>
          <p:spPr>
            <a:xfrm>
              <a:off x="10869169" y="4561964"/>
              <a:ext cx="2160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1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 same methods with bagging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48</a:t>
            </a:fld>
            <a:endParaRPr lang="en-GB" dirty="0"/>
          </a:p>
        </p:txBody>
      </p:sp>
      <p:grpSp>
        <p:nvGrpSpPr>
          <p:cNvPr id="461" name="Group 460"/>
          <p:cNvGrpSpPr/>
          <p:nvPr/>
        </p:nvGrpSpPr>
        <p:grpSpPr>
          <a:xfrm>
            <a:off x="4609797" y="4293369"/>
            <a:ext cx="5602240" cy="699345"/>
            <a:chOff x="4609797" y="4293369"/>
            <a:chExt cx="5602240" cy="6993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0966" y="4293369"/>
              <a:ext cx="305617" cy="482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609797" y="4654160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8687" y="4293369"/>
              <a:ext cx="305617" cy="4826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527253" y="4640512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38474" y="4654160"/>
              <a:ext cx="117356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2446" y="4301384"/>
              <a:ext cx="305617" cy="482600"/>
            </a:xfrm>
            <a:prstGeom prst="rect">
              <a:avLst/>
            </a:prstGeom>
          </p:spPr>
        </p:pic>
      </p:grpSp>
      <p:grpSp>
        <p:nvGrpSpPr>
          <p:cNvPr id="458" name="Group 457"/>
          <p:cNvGrpSpPr/>
          <p:nvPr/>
        </p:nvGrpSpPr>
        <p:grpSpPr>
          <a:xfrm>
            <a:off x="3646933" y="2144284"/>
            <a:ext cx="5978326" cy="583117"/>
            <a:chOff x="3646933" y="2144284"/>
            <a:chExt cx="5978326" cy="583117"/>
          </a:xfrm>
        </p:grpSpPr>
        <p:cxnSp>
          <p:nvCxnSpPr>
            <p:cNvPr id="24" name="Elbow Connector 23"/>
            <p:cNvCxnSpPr/>
            <p:nvPr/>
          </p:nvCxnSpPr>
          <p:spPr bwMode="auto">
            <a:xfrm>
              <a:off x="3646934" y="2204864"/>
              <a:ext cx="3467102" cy="502094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Elbow Connector 24"/>
            <p:cNvCxnSpPr>
              <a:endCxn id="58" idx="0"/>
            </p:cNvCxnSpPr>
            <p:nvPr/>
          </p:nvCxnSpPr>
          <p:spPr bwMode="auto">
            <a:xfrm>
              <a:off x="3646933" y="2144284"/>
              <a:ext cx="5978326" cy="583117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Elbow Connector 45"/>
            <p:cNvCxnSpPr/>
            <p:nvPr/>
          </p:nvCxnSpPr>
          <p:spPr bwMode="auto">
            <a:xfrm>
              <a:off x="3646934" y="2276872"/>
              <a:ext cx="1545137" cy="432048"/>
            </a:xfrm>
            <a:prstGeom prst="bent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1468692" y="1628800"/>
            <a:ext cx="2178242" cy="4176464"/>
            <a:chOff x="1468692" y="1628800"/>
            <a:chExt cx="2178242" cy="4176464"/>
          </a:xfrm>
        </p:grpSpPr>
        <p:grpSp>
          <p:nvGrpSpPr>
            <p:cNvPr id="6" name="Group 5"/>
            <p:cNvGrpSpPr/>
            <p:nvPr/>
          </p:nvGrpSpPr>
          <p:grpSpPr>
            <a:xfrm>
              <a:off x="1558702" y="1988840"/>
              <a:ext cx="2088232" cy="3816424"/>
              <a:chOff x="1558702" y="1988840"/>
              <a:chExt cx="2088232" cy="381642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558702" y="1988840"/>
                <a:ext cx="2088232" cy="3816424"/>
                <a:chOff x="1558702" y="1988840"/>
                <a:chExt cx="2088232" cy="3816424"/>
              </a:xfrm>
            </p:grpSpPr>
            <p:sp>
              <p:nvSpPr>
                <p:cNvPr id="11" name="Rectangle 10"/>
                <p:cNvSpPr/>
                <p:nvPr/>
              </p:nvSpPr>
              <p:spPr bwMode="auto">
                <a:xfrm>
                  <a:off x="1558702" y="1988840"/>
                  <a:ext cx="2088232" cy="381642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1630710" y="2060848"/>
                  <a:ext cx="1944216" cy="23042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1630710" y="4437112"/>
                  <a:ext cx="1944216" cy="129614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1558702" y="2996952"/>
                <a:ext cx="20882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Train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630710" y="4900518"/>
                <a:ext cx="1980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Test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468692" y="1628800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5998" y="1835532"/>
            <a:ext cx="36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random with replacement</a:t>
            </a:r>
          </a:p>
        </p:txBody>
      </p:sp>
      <p:grpSp>
        <p:nvGrpSpPr>
          <p:cNvPr id="462" name="Group 461"/>
          <p:cNvGrpSpPr/>
          <p:nvPr/>
        </p:nvGrpSpPr>
        <p:grpSpPr>
          <a:xfrm>
            <a:off x="4163099" y="4663419"/>
            <a:ext cx="7548731" cy="1501885"/>
            <a:chOff x="4163099" y="4663419"/>
            <a:chExt cx="7548731" cy="1501885"/>
          </a:xfrm>
        </p:grpSpPr>
        <p:grpSp>
          <p:nvGrpSpPr>
            <p:cNvPr id="29" name="Group 28"/>
            <p:cNvGrpSpPr/>
            <p:nvPr/>
          </p:nvGrpSpPr>
          <p:grpSpPr>
            <a:xfrm>
              <a:off x="4163099" y="4674622"/>
              <a:ext cx="648858" cy="338554"/>
              <a:chOff x="4007943" y="3383264"/>
              <a:chExt cx="648858" cy="33855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0" name="Group 29"/>
            <p:cNvGrpSpPr/>
            <p:nvPr/>
          </p:nvGrpSpPr>
          <p:grpSpPr>
            <a:xfrm>
              <a:off x="6066754" y="4663419"/>
              <a:ext cx="648858" cy="338554"/>
              <a:chOff x="4007943" y="3383264"/>
              <a:chExt cx="648858" cy="33855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8591020" y="4674622"/>
              <a:ext cx="648858" cy="338554"/>
              <a:chOff x="4007943" y="3383264"/>
              <a:chExt cx="648858" cy="33855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007943" y="3383264"/>
                <a:ext cx="6488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4252684" y="3541158"/>
                <a:ext cx="186338" cy="51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9" name="TextBox 38"/>
            <p:cNvSpPr txBox="1"/>
            <p:nvPr/>
          </p:nvSpPr>
          <p:spPr>
            <a:xfrm>
              <a:off x="10538267" y="5826750"/>
              <a:ext cx="8258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Mean</a:t>
              </a:r>
            </a:p>
          </p:txBody>
        </p:sp>
        <p:cxnSp>
          <p:nvCxnSpPr>
            <p:cNvPr id="40" name="Elbow Connector 39"/>
            <p:cNvCxnSpPr>
              <a:endCxn id="39" idx="1"/>
            </p:cNvCxnSpPr>
            <p:nvPr/>
          </p:nvCxnSpPr>
          <p:spPr bwMode="auto">
            <a:xfrm>
              <a:off x="5778852" y="4832516"/>
              <a:ext cx="4759415" cy="1163511"/>
            </a:xfrm>
            <a:prstGeom prst="bentConnector3">
              <a:avLst>
                <a:gd name="adj1" fmla="val 469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Elbow Connector 41"/>
            <p:cNvCxnSpPr/>
            <p:nvPr/>
          </p:nvCxnSpPr>
          <p:spPr bwMode="auto">
            <a:xfrm>
              <a:off x="10212037" y="4823437"/>
              <a:ext cx="326230" cy="117259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3" name="Group 42"/>
            <p:cNvGrpSpPr/>
            <p:nvPr/>
          </p:nvGrpSpPr>
          <p:grpSpPr>
            <a:xfrm>
              <a:off x="11364165" y="5799460"/>
              <a:ext cx="347665" cy="338554"/>
              <a:chOff x="10737528" y="4561964"/>
              <a:chExt cx="347665" cy="338554"/>
            </a:xfrm>
          </p:grpSpPr>
          <p:cxnSp>
            <p:nvCxnSpPr>
              <p:cNvPr id="44" name="Straight Arrow Connector 43"/>
              <p:cNvCxnSpPr/>
              <p:nvPr/>
            </p:nvCxnSpPr>
            <p:spPr bwMode="auto">
              <a:xfrm>
                <a:off x="10737528" y="4758531"/>
                <a:ext cx="18221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5" name="TextBox 44"/>
              <p:cNvSpPr txBox="1"/>
              <p:nvPr/>
            </p:nvSpPr>
            <p:spPr>
              <a:xfrm>
                <a:off x="10869169" y="4561964"/>
                <a:ext cx="216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y</a:t>
                </a:r>
              </a:p>
            </p:txBody>
          </p:sp>
        </p:grpSp>
        <p:cxnSp>
          <p:nvCxnSpPr>
            <p:cNvPr id="450" name="Elbow Connector 449"/>
            <p:cNvCxnSpPr>
              <a:endCxn id="39" idx="1"/>
            </p:cNvCxnSpPr>
            <p:nvPr/>
          </p:nvCxnSpPr>
          <p:spPr bwMode="auto">
            <a:xfrm>
              <a:off x="7711796" y="4832516"/>
              <a:ext cx="2826471" cy="1163511"/>
            </a:xfrm>
            <a:prstGeom prst="bentConnector3">
              <a:avLst>
                <a:gd name="adj1" fmla="val 743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0" name="Group 459"/>
          <p:cNvGrpSpPr/>
          <p:nvPr/>
        </p:nvGrpSpPr>
        <p:grpSpPr>
          <a:xfrm>
            <a:off x="4605289" y="3579975"/>
            <a:ext cx="5606750" cy="736959"/>
            <a:chOff x="4605289" y="3579975"/>
            <a:chExt cx="5606750" cy="736959"/>
          </a:xfrm>
        </p:grpSpPr>
        <p:sp>
          <p:nvSpPr>
            <p:cNvPr id="22" name="TextBox 21"/>
            <p:cNvSpPr txBox="1"/>
            <p:nvPr/>
          </p:nvSpPr>
          <p:spPr>
            <a:xfrm>
              <a:off x="4605289" y="3946416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27254" y="3944454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38476" y="3978380"/>
              <a:ext cx="1173563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Learner</a:t>
              </a:r>
            </a:p>
          </p:txBody>
        </p:sp>
        <p:pic>
          <p:nvPicPr>
            <p:cNvPr id="455" name="Picture 4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2025" y="3593019"/>
              <a:ext cx="305617" cy="482600"/>
            </a:xfrm>
            <a:prstGeom prst="rect">
              <a:avLst/>
            </a:prstGeom>
          </p:spPr>
        </p:pic>
        <p:pic>
          <p:nvPicPr>
            <p:cNvPr id="456" name="Picture 4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6726" y="3579975"/>
              <a:ext cx="305617" cy="482600"/>
            </a:xfrm>
            <a:prstGeom prst="rect">
              <a:avLst/>
            </a:prstGeom>
          </p:spPr>
        </p:pic>
        <p:pic>
          <p:nvPicPr>
            <p:cNvPr id="457" name="Picture 4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024" y="3588224"/>
              <a:ext cx="305617" cy="482600"/>
            </a:xfrm>
            <a:prstGeom prst="rect">
              <a:avLst/>
            </a:prstGeom>
          </p:spPr>
        </p:pic>
      </p:grpSp>
      <p:grpSp>
        <p:nvGrpSpPr>
          <p:cNvPr id="464" name="Group 463"/>
          <p:cNvGrpSpPr/>
          <p:nvPr/>
        </p:nvGrpSpPr>
        <p:grpSpPr>
          <a:xfrm>
            <a:off x="4384391" y="2713917"/>
            <a:ext cx="6048547" cy="887816"/>
            <a:chOff x="4384391" y="2713917"/>
            <a:chExt cx="6048547" cy="887816"/>
          </a:xfrm>
        </p:grpSpPr>
        <p:grpSp>
          <p:nvGrpSpPr>
            <p:cNvPr id="459" name="Group 458"/>
            <p:cNvGrpSpPr/>
            <p:nvPr/>
          </p:nvGrpSpPr>
          <p:grpSpPr>
            <a:xfrm>
              <a:off x="4384391" y="2713917"/>
              <a:ext cx="6048547" cy="887816"/>
              <a:chOff x="4384391" y="2713917"/>
              <a:chExt cx="6048547" cy="88781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384391" y="2735675"/>
                <a:ext cx="1615358" cy="866058"/>
                <a:chOff x="4384391" y="2735675"/>
                <a:chExt cx="1615358" cy="866058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4384391" y="2735675"/>
                  <a:ext cx="1615358" cy="86605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4384391" y="2943103"/>
                  <a:ext cx="15919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Sample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287667" y="2713917"/>
                <a:ext cx="1615358" cy="866058"/>
                <a:chOff x="4384391" y="2735675"/>
                <a:chExt cx="1615358" cy="866058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4384391" y="2735675"/>
                  <a:ext cx="1615358" cy="86605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384391" y="2943103"/>
                  <a:ext cx="15919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Sample</a:t>
                  </a: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8817580" y="2727401"/>
                <a:ext cx="1615358" cy="866058"/>
                <a:chOff x="4384391" y="2735675"/>
                <a:chExt cx="1615358" cy="866058"/>
              </a:xfrm>
            </p:grpSpPr>
            <p:sp>
              <p:nvSpPr>
                <p:cNvPr id="58" name="Rectangle 57"/>
                <p:cNvSpPr/>
                <p:nvPr/>
              </p:nvSpPr>
              <p:spPr bwMode="auto">
                <a:xfrm>
                  <a:off x="4384391" y="2735675"/>
                  <a:ext cx="1615358" cy="86605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  <a:ea typeface="ＭＳ Ｐゴシック" pitchFamily="-80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4384391" y="2943103"/>
                  <a:ext cx="15919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Sample</a:t>
                  </a:r>
                </a:p>
              </p:txBody>
            </p:sp>
          </p:grpSp>
        </p:grpSp>
        <p:sp>
          <p:nvSpPr>
            <p:cNvPr id="463" name="TextBox 462"/>
            <p:cNvSpPr txBox="1"/>
            <p:nvPr/>
          </p:nvSpPr>
          <p:spPr>
            <a:xfrm>
              <a:off x="7937770" y="2837235"/>
              <a:ext cx="914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7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comes from sin(x)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>
          <a:xfrm>
            <a:off x="3132192" y="1988840"/>
            <a:ext cx="5997466" cy="4256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3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321F-30E6-4D22-9AE4-D111C711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78" y="-8744"/>
            <a:ext cx="10514231" cy="1325390"/>
          </a:xfrm>
        </p:spPr>
        <p:txBody>
          <a:bodyPr>
            <a:normAutofit/>
          </a:bodyPr>
          <a:lstStyle/>
          <a:p>
            <a:r>
              <a:rPr lang="en-US" sz="5999" dirty="0"/>
              <a:t>What is a model?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953ED0-C67D-4023-94DA-39C4B0D9A4F8}"/>
              </a:ext>
            </a:extLst>
          </p:cNvPr>
          <p:cNvGrpSpPr/>
          <p:nvPr/>
        </p:nvGrpSpPr>
        <p:grpSpPr>
          <a:xfrm>
            <a:off x="7201709" y="2174993"/>
            <a:ext cx="4896241" cy="4068262"/>
            <a:chOff x="3876172" y="1153187"/>
            <a:chExt cx="5373821" cy="4862137"/>
          </a:xfrm>
        </p:grpSpPr>
        <p:pic>
          <p:nvPicPr>
            <p:cNvPr id="4" name="Picture 14" descr="http://upload.wikimedia.org/wikipedia/commons/thumb/9/99/Real_function_of_one_variable.svg/342px-Real_function_of_one_variable.svg.png">
              <a:extLst>
                <a:ext uri="{FF2B5EF4-FFF2-40B4-BE49-F238E27FC236}">
                  <a16:creationId xmlns:a16="http://schemas.microsoft.com/office/drawing/2014/main" id="{A1F0884A-DFF7-4902-81D4-D1ED16BA1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172" y="1302844"/>
              <a:ext cx="4698739" cy="471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EA0703-48D9-4E11-B2CD-E3D1E6CD7847}"/>
                </a:ext>
              </a:extLst>
            </p:cNvPr>
            <p:cNvSpPr txBox="1"/>
            <p:nvPr/>
          </p:nvSpPr>
          <p:spPr>
            <a:xfrm>
              <a:off x="8287870" y="3541059"/>
              <a:ext cx="962123" cy="4781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1C2D1A-09B4-4B7C-ADF6-197B366BC355}"/>
                </a:ext>
              </a:extLst>
            </p:cNvPr>
            <p:cNvSpPr txBox="1"/>
            <p:nvPr/>
          </p:nvSpPr>
          <p:spPr>
            <a:xfrm>
              <a:off x="5566918" y="1153187"/>
              <a:ext cx="1229824" cy="4781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</a:t>
              </a:r>
            </a:p>
          </p:txBody>
        </p:sp>
      </p:grpSp>
      <p:pic>
        <p:nvPicPr>
          <p:cNvPr id="1026" name="Picture 2" descr="Billedresultat for function">
            <a:extLst>
              <a:ext uri="{FF2B5EF4-FFF2-40B4-BE49-F238E27FC236}">
                <a16:creationId xmlns:a16="http://schemas.microsoft.com/office/drawing/2014/main" id="{52A0E6B6-D8DE-449D-AC90-A65E3915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9" y="2415582"/>
            <a:ext cx="3067184" cy="30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Billedresultat for function">
            <a:extLst>
              <a:ext uri="{FF2B5EF4-FFF2-40B4-BE49-F238E27FC236}">
                <a16:creationId xmlns:a16="http://schemas.microsoft.com/office/drawing/2014/main" id="{E54B80CE-3EDB-451C-9C03-5099654095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88931" y="2904632"/>
            <a:ext cx="304760" cy="3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Billedresultat for function">
            <a:extLst>
              <a:ext uri="{FF2B5EF4-FFF2-40B4-BE49-F238E27FC236}">
                <a16:creationId xmlns:a16="http://schemas.microsoft.com/office/drawing/2014/main" id="{21C1768E-E7D8-476D-A97D-7C3D9723D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2" y="2559787"/>
            <a:ext cx="2688683" cy="26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05551-9507-4C22-8D17-DD44867A1FBB}"/>
              </a:ext>
            </a:extLst>
          </p:cNvPr>
          <p:cNvSpPr txBox="1"/>
          <p:nvPr/>
        </p:nvSpPr>
        <p:spPr>
          <a:xfrm>
            <a:off x="872529" y="1990352"/>
            <a:ext cx="172548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machine…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46B1B-BCA0-40C1-A429-209B454FCAE1}"/>
              </a:ext>
            </a:extLst>
          </p:cNvPr>
          <p:cNvSpPr txBox="1"/>
          <p:nvPr/>
        </p:nvSpPr>
        <p:spPr>
          <a:xfrm>
            <a:off x="4372791" y="1936571"/>
            <a:ext cx="172548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mapping…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BBFCF-21F4-44B3-B710-CA9886E2F654}"/>
              </a:ext>
            </a:extLst>
          </p:cNvPr>
          <p:cNvSpPr txBox="1"/>
          <p:nvPr/>
        </p:nvSpPr>
        <p:spPr>
          <a:xfrm>
            <a:off x="8584736" y="1661615"/>
            <a:ext cx="3148536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plot…</a:t>
            </a:r>
          </a:p>
        </p:txBody>
      </p:sp>
    </p:spTree>
    <p:extLst>
      <p:ext uri="{BB962C8B-B14F-4D97-AF65-F5344CB8AC3E}">
        <p14:creationId xmlns:p14="http://schemas.microsoft.com/office/powerpoint/2010/main" val="694766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of bagged method is the same as of original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5"/>
          <a:stretch/>
        </p:blipFill>
        <p:spPr>
          <a:xfrm>
            <a:off x="3128126" y="1844824"/>
            <a:ext cx="6005597" cy="44004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322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flexible – low bias -  method is needed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>
          <a:xfrm>
            <a:off x="3078541" y="1988840"/>
            <a:ext cx="6104767" cy="4256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77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can reduce the variance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>
          <a:xfrm>
            <a:off x="2758852" y="1988840"/>
            <a:ext cx="6744145" cy="4256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756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Date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53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8"/>
            <a:ext cx="6857107" cy="6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7108" y="-21381"/>
            <a:ext cx="6545222" cy="690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6"/>
            <a:ext cx="12190413" cy="85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54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629AD-613C-4133-B08F-3CDA1BA3E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900" b="0" i="0" u="none" strike="noStrike" cap="none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55</a:t>
            </a:fld>
            <a:endParaRPr lang="en-GB" sz="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6" name="Picture 2" descr="http://www.historicmysteries.com/wp-content/uploads/2010/05/Hanging-Gardens-of-Babylon-1024x617.jpg">
            <a:extLst>
              <a:ext uri="{FF2B5EF4-FFF2-40B4-BE49-F238E27FC236}">
                <a16:creationId xmlns:a16="http://schemas.microsoft.com/office/drawing/2014/main" id="{305C0EF3-9C66-4D21-BA68-2C9BCBAD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2" y="189256"/>
            <a:ext cx="10347882" cy="62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041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sz="700" noProof="0" dirty="0"/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sz="700" noProof="0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z="700" noProof="0" smtClean="0"/>
              <a:pPr>
                <a:defRPr/>
              </a:pPr>
              <a:t>56</a:t>
            </a:fld>
            <a:endParaRPr lang="en-GB" sz="700" noProof="0" dirty="0"/>
          </a:p>
        </p:txBody>
      </p:sp>
      <p:pic>
        <p:nvPicPr>
          <p:cNvPr id="7" name="Picture 5"/>
          <p:cNvPicPr/>
          <p:nvPr/>
        </p:nvPicPr>
        <p:blipFill rotWithShape="1">
          <a:blip r:embed="rId3"/>
          <a:srcRect l="22525" t="4280" r="21827" b="15501"/>
          <a:stretch/>
        </p:blipFill>
        <p:spPr>
          <a:xfrm>
            <a:off x="2848131" y="1030355"/>
            <a:ext cx="7085762" cy="5651292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46041-3359-4264-B14B-8ECDF6F6FECC}"/>
              </a:ext>
            </a:extLst>
          </p:cNvPr>
          <p:cNvSpPr txBox="1"/>
          <p:nvPr/>
        </p:nvSpPr>
        <p:spPr>
          <a:xfrm>
            <a:off x="418143" y="390573"/>
            <a:ext cx="1068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to predict car engine power (</a:t>
            </a:r>
            <a:r>
              <a:rPr lang="en-US" sz="2400" dirty="0" err="1"/>
              <a:t>Hp</a:t>
            </a:r>
            <a:r>
              <a:rPr lang="en-US" sz="2400" dirty="0"/>
              <a:t>) as function of car attributes</a:t>
            </a:r>
          </a:p>
        </p:txBody>
      </p:sp>
    </p:spTree>
    <p:extLst>
      <p:ext uri="{BB962C8B-B14F-4D97-AF65-F5344CB8AC3E}">
        <p14:creationId xmlns:p14="http://schemas.microsoft.com/office/powerpoint/2010/main" val="88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Two variables, one target, one grand mean(n1)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57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53" y="797761"/>
            <a:ext cx="7079327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23482" y="2419217"/>
                <a:ext cx="1493101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373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3733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3733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373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3733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66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82" y="2419217"/>
                <a:ext cx="1493101" cy="666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5757" y="1926839"/>
            <a:ext cx="2521844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6" dirty="0"/>
              <a:t>Mean is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104514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66425"/>
            <a:ext cx="11345723" cy="521815"/>
          </a:xfrm>
        </p:spPr>
        <p:txBody>
          <a:bodyPr/>
          <a:lstStyle/>
          <a:p>
            <a:r>
              <a:rPr lang="en-GB" dirty="0"/>
              <a:t>… and residuals of the grand mean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58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86" y="851561"/>
            <a:ext cx="7079327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4881" y="2711129"/>
                <a:ext cx="2893676" cy="899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66" i="1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sz="186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66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sz="1866" i="1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sz="1866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sz="186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866" i="1">
                              <a:latin typeface="Cambria Math"/>
                            </a:rPr>
                            <m:t>𝑖</m:t>
                          </m:r>
                          <m:r>
                            <a:rPr lang="da-DK" sz="1866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sz="1866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sz="1866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1866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1866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866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1866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1866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sz="1866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sz="1866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sz="1866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866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1" y="2711129"/>
                <a:ext cx="2893676" cy="899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87455" y="2173028"/>
            <a:ext cx="2670924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6" dirty="0"/>
              <a:t>Sum of squares is error</a:t>
            </a:r>
          </a:p>
        </p:txBody>
      </p:sp>
    </p:spTree>
    <p:extLst>
      <p:ext uri="{BB962C8B-B14F-4D97-AF65-F5344CB8AC3E}">
        <p14:creationId xmlns:p14="http://schemas.microsoft.com/office/powerpoint/2010/main" val="15034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Best split of n1 by x2…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59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23" y="1124249"/>
            <a:ext cx="7079327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7137" y="2410064"/>
            <a:ext cx="3095719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6" dirty="0"/>
              <a:t>Best split gives lowest error</a:t>
            </a:r>
          </a:p>
        </p:txBody>
      </p:sp>
    </p:spTree>
    <p:extLst>
      <p:ext uri="{BB962C8B-B14F-4D97-AF65-F5344CB8AC3E}">
        <p14:creationId xmlns:p14="http://schemas.microsoft.com/office/powerpoint/2010/main" val="3456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DC4022-0458-4853-BF10-C7BBB38774DB}"/>
              </a:ext>
            </a:extLst>
          </p:cNvPr>
          <p:cNvGrpSpPr/>
          <p:nvPr/>
        </p:nvGrpSpPr>
        <p:grpSpPr>
          <a:xfrm>
            <a:off x="769296" y="774724"/>
            <a:ext cx="7278393" cy="5705293"/>
            <a:chOff x="3876172" y="1153187"/>
            <a:chExt cx="5373821" cy="4862137"/>
          </a:xfrm>
        </p:grpSpPr>
        <p:pic>
          <p:nvPicPr>
            <p:cNvPr id="5" name="Picture 14" descr="http://upload.wikimedia.org/wikipedia/commons/thumb/9/99/Real_function_of_one_variable.svg/342px-Real_function_of_one_variable.svg.png">
              <a:extLst>
                <a:ext uri="{FF2B5EF4-FFF2-40B4-BE49-F238E27FC236}">
                  <a16:creationId xmlns:a16="http://schemas.microsoft.com/office/drawing/2014/main" id="{F82F0700-AB24-4BA2-B6C4-D4DE4AB96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172" y="1302844"/>
              <a:ext cx="4698739" cy="471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10EC54-3418-4B73-BC7F-2917E22FA199}"/>
                </a:ext>
              </a:extLst>
            </p:cNvPr>
            <p:cNvSpPr txBox="1"/>
            <p:nvPr/>
          </p:nvSpPr>
          <p:spPr>
            <a:xfrm>
              <a:off x="8287870" y="3541059"/>
              <a:ext cx="962123" cy="340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22BCF1-C67A-46D0-A044-A950B21DADDB}"/>
                </a:ext>
              </a:extLst>
            </p:cNvPr>
            <p:cNvSpPr txBox="1"/>
            <p:nvPr/>
          </p:nvSpPr>
          <p:spPr>
            <a:xfrm>
              <a:off x="5566918" y="1153187"/>
              <a:ext cx="1229824" cy="340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A08827-CF1C-43F6-AE1B-8F092BA915A4}"/>
              </a:ext>
            </a:extLst>
          </p:cNvPr>
          <p:cNvSpPr/>
          <p:nvPr/>
        </p:nvSpPr>
        <p:spPr>
          <a:xfrm>
            <a:off x="1655953" y="1759401"/>
            <a:ext cx="6175878" cy="3573826"/>
          </a:xfrm>
          <a:custGeom>
            <a:avLst/>
            <a:gdLst>
              <a:gd name="connsiteX0" fmla="*/ 0 w 6176682"/>
              <a:gd name="connsiteY0" fmla="*/ 1964345 h 3574291"/>
              <a:gd name="connsiteX1" fmla="*/ 838200 w 6176682"/>
              <a:gd name="connsiteY1" fmla="*/ 1404051 h 3574291"/>
              <a:gd name="connsiteX2" fmla="*/ 1613647 w 6176682"/>
              <a:gd name="connsiteY2" fmla="*/ 408968 h 3574291"/>
              <a:gd name="connsiteX3" fmla="*/ 2120153 w 6176682"/>
              <a:gd name="connsiteY3" fmla="*/ 1074 h 3574291"/>
              <a:gd name="connsiteX4" fmla="*/ 2532529 w 6176682"/>
              <a:gd name="connsiteY4" fmla="*/ 512062 h 3574291"/>
              <a:gd name="connsiteX5" fmla="*/ 2931458 w 6176682"/>
              <a:gd name="connsiteY5" fmla="*/ 1856768 h 3574291"/>
              <a:gd name="connsiteX6" fmla="*/ 3110753 w 6176682"/>
              <a:gd name="connsiteY6" fmla="*/ 2605321 h 3574291"/>
              <a:gd name="connsiteX7" fmla="*/ 3532094 w 6176682"/>
              <a:gd name="connsiteY7" fmla="*/ 3569027 h 3574291"/>
              <a:gd name="connsiteX8" fmla="*/ 4016188 w 6176682"/>
              <a:gd name="connsiteY8" fmla="*/ 2963910 h 3574291"/>
              <a:gd name="connsiteX9" fmla="*/ 4796117 w 6176682"/>
              <a:gd name="connsiteY9" fmla="*/ 2367757 h 3574291"/>
              <a:gd name="connsiteX10" fmla="*/ 6176682 w 6176682"/>
              <a:gd name="connsiteY10" fmla="*/ 2237768 h 357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6682" h="3574291">
                <a:moveTo>
                  <a:pt x="0" y="1964345"/>
                </a:moveTo>
                <a:cubicBezTo>
                  <a:pt x="284629" y="1813812"/>
                  <a:pt x="569259" y="1663280"/>
                  <a:pt x="838200" y="1404051"/>
                </a:cubicBezTo>
                <a:cubicBezTo>
                  <a:pt x="1107141" y="1144822"/>
                  <a:pt x="1399988" y="642797"/>
                  <a:pt x="1613647" y="408968"/>
                </a:cubicBezTo>
                <a:cubicBezTo>
                  <a:pt x="1827306" y="175138"/>
                  <a:pt x="1967006" y="-16108"/>
                  <a:pt x="2120153" y="1074"/>
                </a:cubicBezTo>
                <a:cubicBezTo>
                  <a:pt x="2273300" y="18256"/>
                  <a:pt x="2397312" y="202780"/>
                  <a:pt x="2532529" y="512062"/>
                </a:cubicBezTo>
                <a:cubicBezTo>
                  <a:pt x="2667746" y="821344"/>
                  <a:pt x="2835087" y="1507891"/>
                  <a:pt x="2931458" y="1856768"/>
                </a:cubicBezTo>
                <a:cubicBezTo>
                  <a:pt x="3027829" y="2205645"/>
                  <a:pt x="3010647" y="2319945"/>
                  <a:pt x="3110753" y="2605321"/>
                </a:cubicBezTo>
                <a:cubicBezTo>
                  <a:pt x="3210859" y="2890697"/>
                  <a:pt x="3381188" y="3509262"/>
                  <a:pt x="3532094" y="3569027"/>
                </a:cubicBezTo>
                <a:cubicBezTo>
                  <a:pt x="3683000" y="3628792"/>
                  <a:pt x="3805518" y="3164122"/>
                  <a:pt x="4016188" y="2963910"/>
                </a:cubicBezTo>
                <a:cubicBezTo>
                  <a:pt x="4226859" y="2763698"/>
                  <a:pt x="4436035" y="2488781"/>
                  <a:pt x="4796117" y="2367757"/>
                </a:cubicBezTo>
                <a:cubicBezTo>
                  <a:pt x="5156199" y="2246733"/>
                  <a:pt x="5666440" y="2242250"/>
                  <a:pt x="6176682" y="2237768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73546D-3B57-4360-84BB-0675FFBC8140}"/>
              </a:ext>
            </a:extLst>
          </p:cNvPr>
          <p:cNvCxnSpPr>
            <a:cxnSpLocks/>
          </p:cNvCxnSpPr>
          <p:nvPr/>
        </p:nvCxnSpPr>
        <p:spPr>
          <a:xfrm flipV="1">
            <a:off x="922922" y="1029928"/>
            <a:ext cx="0" cy="48191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3D21F-416F-4986-BD2A-389F2FA7C73B}"/>
              </a:ext>
            </a:extLst>
          </p:cNvPr>
          <p:cNvCxnSpPr>
            <a:cxnSpLocks/>
          </p:cNvCxnSpPr>
          <p:nvPr/>
        </p:nvCxnSpPr>
        <p:spPr>
          <a:xfrm flipV="1">
            <a:off x="882676" y="5812625"/>
            <a:ext cx="6877781" cy="210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62D9C29-C865-4D3E-AEE0-999713CE1DD7}"/>
              </a:ext>
            </a:extLst>
          </p:cNvPr>
          <p:cNvSpPr/>
          <p:nvPr/>
        </p:nvSpPr>
        <p:spPr>
          <a:xfrm>
            <a:off x="4743893" y="1759401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FD819B-CA25-41DB-9F94-29B041D90E7D}"/>
              </a:ext>
            </a:extLst>
          </p:cNvPr>
          <p:cNvSpPr/>
          <p:nvPr/>
        </p:nvSpPr>
        <p:spPr>
          <a:xfrm>
            <a:off x="2263775" y="2819909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A972AC-E30B-40B6-95DC-AE429D4D16EC}"/>
              </a:ext>
            </a:extLst>
          </p:cNvPr>
          <p:cNvSpPr/>
          <p:nvPr/>
        </p:nvSpPr>
        <p:spPr>
          <a:xfrm>
            <a:off x="2829299" y="2904880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729EA1-F6A7-4029-A538-F0F7FFAE6980}"/>
              </a:ext>
            </a:extLst>
          </p:cNvPr>
          <p:cNvSpPr/>
          <p:nvPr/>
        </p:nvSpPr>
        <p:spPr>
          <a:xfrm>
            <a:off x="2772295" y="2225319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C2C0F7-2C23-4F3F-ADE4-3ADF542C3FC1}"/>
              </a:ext>
            </a:extLst>
          </p:cNvPr>
          <p:cNvSpPr/>
          <p:nvPr/>
        </p:nvSpPr>
        <p:spPr>
          <a:xfrm>
            <a:off x="3564260" y="1188632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822B82-959D-460F-AC68-FD7096B8E62B}"/>
              </a:ext>
            </a:extLst>
          </p:cNvPr>
          <p:cNvSpPr/>
          <p:nvPr/>
        </p:nvSpPr>
        <p:spPr>
          <a:xfrm>
            <a:off x="3545869" y="1567389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072196-157C-4FC6-B0EA-3A37642C8ADE}"/>
              </a:ext>
            </a:extLst>
          </p:cNvPr>
          <p:cNvSpPr/>
          <p:nvPr/>
        </p:nvSpPr>
        <p:spPr>
          <a:xfrm>
            <a:off x="3469678" y="2084747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BAECD6-D024-4149-B073-90A2C5ABE536}"/>
              </a:ext>
            </a:extLst>
          </p:cNvPr>
          <p:cNvSpPr/>
          <p:nvPr/>
        </p:nvSpPr>
        <p:spPr>
          <a:xfrm>
            <a:off x="4158018" y="1476790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844071-082D-47DD-A862-8C429B9C7F26}"/>
              </a:ext>
            </a:extLst>
          </p:cNvPr>
          <p:cNvSpPr/>
          <p:nvPr/>
        </p:nvSpPr>
        <p:spPr>
          <a:xfrm>
            <a:off x="4460150" y="2305868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A0AC91-B20E-4847-B2CC-13BE33D60D13}"/>
              </a:ext>
            </a:extLst>
          </p:cNvPr>
          <p:cNvSpPr/>
          <p:nvPr/>
        </p:nvSpPr>
        <p:spPr>
          <a:xfrm>
            <a:off x="3822852" y="2118498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D83BD7-5342-4623-A747-57E30FB2B163}"/>
              </a:ext>
            </a:extLst>
          </p:cNvPr>
          <p:cNvSpPr/>
          <p:nvPr/>
        </p:nvSpPr>
        <p:spPr>
          <a:xfrm>
            <a:off x="4207561" y="3199130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85CD29-3EB2-4C69-8D35-8AA743D5C649}"/>
              </a:ext>
            </a:extLst>
          </p:cNvPr>
          <p:cNvSpPr/>
          <p:nvPr/>
        </p:nvSpPr>
        <p:spPr>
          <a:xfrm>
            <a:off x="2658289" y="2522110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9F78DC-8D51-4665-9C9C-F6960570A079}"/>
              </a:ext>
            </a:extLst>
          </p:cNvPr>
          <p:cNvSpPr/>
          <p:nvPr/>
        </p:nvSpPr>
        <p:spPr>
          <a:xfrm>
            <a:off x="4574156" y="2965305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59AB91-2D85-4A65-B4C3-8AD8E0ECF82D}"/>
              </a:ext>
            </a:extLst>
          </p:cNvPr>
          <p:cNvSpPr/>
          <p:nvPr/>
        </p:nvSpPr>
        <p:spPr>
          <a:xfrm>
            <a:off x="1875419" y="3627372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4FAA18-FC3D-4F41-9035-BA120C7221B2}"/>
              </a:ext>
            </a:extLst>
          </p:cNvPr>
          <p:cNvSpPr/>
          <p:nvPr/>
        </p:nvSpPr>
        <p:spPr>
          <a:xfrm>
            <a:off x="1621365" y="3439492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CEBD86-17CB-48CF-B554-42C0042F0874}"/>
              </a:ext>
            </a:extLst>
          </p:cNvPr>
          <p:cNvSpPr/>
          <p:nvPr/>
        </p:nvSpPr>
        <p:spPr>
          <a:xfrm>
            <a:off x="4517152" y="4658294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109FC7-637B-448F-8AB4-D550751558D7}"/>
              </a:ext>
            </a:extLst>
          </p:cNvPr>
          <p:cNvSpPr/>
          <p:nvPr/>
        </p:nvSpPr>
        <p:spPr>
          <a:xfrm>
            <a:off x="4731975" y="3439492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8BE91F4-9F0B-4C9C-A5A5-58592C42B676}"/>
              </a:ext>
            </a:extLst>
          </p:cNvPr>
          <p:cNvSpPr/>
          <p:nvPr/>
        </p:nvSpPr>
        <p:spPr>
          <a:xfrm>
            <a:off x="4845981" y="4276604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0908F7-9C38-4917-AB0E-1EB0FE036177}"/>
              </a:ext>
            </a:extLst>
          </p:cNvPr>
          <p:cNvSpPr/>
          <p:nvPr/>
        </p:nvSpPr>
        <p:spPr>
          <a:xfrm>
            <a:off x="4749884" y="5060305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0E98EFD-884A-44A1-92F8-EC15A3E62174}"/>
              </a:ext>
            </a:extLst>
          </p:cNvPr>
          <p:cNvSpPr/>
          <p:nvPr/>
        </p:nvSpPr>
        <p:spPr>
          <a:xfrm>
            <a:off x="5013860" y="5455606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31EDAF-B892-47AA-842B-84554A61E3BE}"/>
              </a:ext>
            </a:extLst>
          </p:cNvPr>
          <p:cNvSpPr/>
          <p:nvPr/>
        </p:nvSpPr>
        <p:spPr>
          <a:xfrm>
            <a:off x="5330565" y="4882074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187F2E-5FEF-4512-9EAE-01A8A6308C6C}"/>
              </a:ext>
            </a:extLst>
          </p:cNvPr>
          <p:cNvSpPr/>
          <p:nvPr/>
        </p:nvSpPr>
        <p:spPr>
          <a:xfrm>
            <a:off x="5444571" y="5303566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0103E-BD24-4390-9BCC-83ACFE7F7327}"/>
              </a:ext>
            </a:extLst>
          </p:cNvPr>
          <p:cNvSpPr/>
          <p:nvPr/>
        </p:nvSpPr>
        <p:spPr>
          <a:xfrm>
            <a:off x="7640592" y="3734193"/>
            <a:ext cx="114006" cy="1068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D79244-7EA3-4674-9BE8-2D5BA1460721}"/>
              </a:ext>
            </a:extLst>
          </p:cNvPr>
          <p:cNvSpPr txBox="1"/>
          <p:nvPr/>
        </p:nvSpPr>
        <p:spPr>
          <a:xfrm>
            <a:off x="4079199" y="5952753"/>
            <a:ext cx="4375949" cy="46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Shots of tequila (2cl, 35%w/V)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EDEE9A-0735-4FCD-AAE7-220B429A9A34}"/>
              </a:ext>
            </a:extLst>
          </p:cNvPr>
          <p:cNvSpPr txBox="1"/>
          <p:nvPr/>
        </p:nvSpPr>
        <p:spPr>
          <a:xfrm rot="16200000">
            <a:off x="-2364240" y="3427342"/>
            <a:ext cx="5824875" cy="400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Skills on the dance floor (points of awesomeness)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5E5A18C-55AB-49BE-8221-88AEB8472F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23008" y="2042716"/>
          <a:ext cx="1219612" cy="333712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806">
                  <a:extLst>
                    <a:ext uri="{9D8B030D-6E8A-4147-A177-3AD203B41FA5}">
                      <a16:colId xmlns:a16="http://schemas.microsoft.com/office/drawing/2014/main" val="3882454891"/>
                    </a:ext>
                  </a:extLst>
                </a:gridCol>
                <a:gridCol w="609806">
                  <a:extLst>
                    <a:ext uri="{9D8B030D-6E8A-4147-A177-3AD203B41FA5}">
                      <a16:colId xmlns:a16="http://schemas.microsoft.com/office/drawing/2014/main" val="2801299590"/>
                    </a:ext>
                  </a:extLst>
                </a:gridCol>
              </a:tblGrid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SOT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SOD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4049781803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99741781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.2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3.8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21809024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382774047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348190173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94610489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157638708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730750724"/>
                  </a:ext>
                </a:extLst>
              </a:tr>
              <a:tr h="370792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646323094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D2BC5A14-A36C-4CA4-B428-B3F15D10987C}"/>
              </a:ext>
            </a:extLst>
          </p:cNvPr>
          <p:cNvSpPr txBox="1"/>
          <p:nvPr/>
        </p:nvSpPr>
        <p:spPr>
          <a:xfrm>
            <a:off x="2664426" y="370368"/>
            <a:ext cx="1787436" cy="30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of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F2AC90-A7C6-44C2-9380-0AEEDA14268E}"/>
              </a:ext>
            </a:extLst>
          </p:cNvPr>
          <p:cNvSpPr txBox="1"/>
          <p:nvPr/>
        </p:nvSpPr>
        <p:spPr>
          <a:xfrm>
            <a:off x="9509605" y="1219975"/>
            <a:ext cx="1835520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column data set</a:t>
            </a:r>
          </a:p>
          <a:p>
            <a:r>
              <a:rPr lang="en-US" dirty="0"/>
              <a:t>… or matrix</a:t>
            </a:r>
          </a:p>
        </p:txBody>
      </p:sp>
    </p:spTree>
    <p:extLst>
      <p:ext uri="{BB962C8B-B14F-4D97-AF65-F5344CB8AC3E}">
        <p14:creationId xmlns:p14="http://schemas.microsoft.com/office/powerpoint/2010/main" val="10724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51" grpId="0"/>
      <p:bldP spid="5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Best split of n1 by x2…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60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23" y="1124249"/>
            <a:ext cx="7079327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7137" y="2902442"/>
            <a:ext cx="300114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6" dirty="0"/>
              <a:t>Repeat for each sub node!</a:t>
            </a:r>
          </a:p>
        </p:txBody>
      </p:sp>
    </p:spTree>
    <p:extLst>
      <p:ext uri="{BB962C8B-B14F-4D97-AF65-F5344CB8AC3E}">
        <p14:creationId xmlns:p14="http://schemas.microsoft.com/office/powerpoint/2010/main" val="3858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Best split of n1 by x2…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61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5019658" y="1124249"/>
            <a:ext cx="7079327" cy="5733304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7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Best split of n2…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62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18" y="940617"/>
            <a:ext cx="7079327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45" y="275946"/>
            <a:ext cx="11345723" cy="521815"/>
          </a:xfrm>
        </p:spPr>
        <p:txBody>
          <a:bodyPr/>
          <a:lstStyle/>
          <a:p>
            <a:r>
              <a:rPr lang="en-GB" dirty="0"/>
              <a:t>Best split of n3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82786F"/>
                </a:solidFill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63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00" y="841714"/>
            <a:ext cx="6753405" cy="5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7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6109654" y="106790"/>
            <a:ext cx="5691164" cy="652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375870" y="2044943"/>
            <a:ext cx="5902191" cy="34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328030" y="106790"/>
            <a:ext cx="1478088" cy="88380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66" dirty="0"/>
              <a:t>data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2895221" y="1131506"/>
            <a:ext cx="431744" cy="94482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6"/>
          </a:p>
        </p:txBody>
      </p:sp>
      <p:sp>
        <p:nvSpPr>
          <p:cNvPr id="26" name="TextBox 25"/>
          <p:cNvSpPr txBox="1"/>
          <p:nvPr/>
        </p:nvSpPr>
        <p:spPr>
          <a:xfrm>
            <a:off x="2578333" y="1310604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1423"/>
                </a:solidFill>
              </a:rPr>
              <a:t>bootstrap</a:t>
            </a:r>
          </a:p>
        </p:txBody>
      </p:sp>
      <p:sp>
        <p:nvSpPr>
          <p:cNvPr id="4" name="TextBox 3"/>
          <p:cNvSpPr txBox="1"/>
          <p:nvPr/>
        </p:nvSpPr>
        <p:spPr>
          <a:xfrm rot="20614155">
            <a:off x="3969473" y="781646"/>
            <a:ext cx="1196161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6" dirty="0" err="1"/>
              <a:t>sampsize</a:t>
            </a:r>
            <a:endParaRPr lang="en-GB" sz="1866" dirty="0"/>
          </a:p>
          <a:p>
            <a:r>
              <a:rPr lang="en-GB" sz="1866" dirty="0" err="1"/>
              <a:t>ntree</a:t>
            </a:r>
            <a:endParaRPr lang="en-GB" sz="1866" dirty="0"/>
          </a:p>
        </p:txBody>
      </p:sp>
      <p:sp>
        <p:nvSpPr>
          <p:cNvPr id="5" name="Rectangle 4"/>
          <p:cNvSpPr/>
          <p:nvPr/>
        </p:nvSpPr>
        <p:spPr>
          <a:xfrm rot="18946137">
            <a:off x="5216520" y="5012878"/>
            <a:ext cx="1143262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6" dirty="0" err="1"/>
              <a:t>nodesize</a:t>
            </a:r>
            <a:endParaRPr lang="en-GB" sz="1866" dirty="0"/>
          </a:p>
        </p:txBody>
      </p:sp>
      <p:sp>
        <p:nvSpPr>
          <p:cNvPr id="6" name="Rectangle 5"/>
          <p:cNvSpPr/>
          <p:nvPr/>
        </p:nvSpPr>
        <p:spPr>
          <a:xfrm rot="19930338">
            <a:off x="4242786" y="2774044"/>
            <a:ext cx="649537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6" dirty="0" err="1"/>
              <a:t>mtry</a:t>
            </a:r>
            <a:endParaRPr lang="en-GB" sz="1866" dirty="0"/>
          </a:p>
        </p:txBody>
      </p:sp>
    </p:spTree>
    <p:extLst>
      <p:ext uri="{BB962C8B-B14F-4D97-AF65-F5344CB8AC3E}">
        <p14:creationId xmlns:p14="http://schemas.microsoft.com/office/powerpoint/2010/main" val="1224964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3B776-7110-4FAB-8F32-8B13F9B4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3" name="Picture 2" descr="http://citizennet.com/blog/wp-content/uploads/2012/11/RF.jpg">
            <a:extLst>
              <a:ext uri="{FF2B5EF4-FFF2-40B4-BE49-F238E27FC236}">
                <a16:creationId xmlns:a16="http://schemas.microsoft.com/office/drawing/2014/main" id="{85C1F79F-89CD-4F7A-BB49-265B2D40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" y="355600"/>
            <a:ext cx="7443059" cy="45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290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D1311BE8-FA74-4261-AAF3-1D9178C05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476" y="252443"/>
            <a:ext cx="10497859" cy="6122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forestFloor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#make data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data.frame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replicate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runif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2500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]^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]^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#make color vector/gradient by y vector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fcol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y,RGB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F,alpha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#or plot in 3D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plot3d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,z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ycolor,size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a-DK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a-DK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da-DK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a-DK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a-DK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#i=i+1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a-DK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set.seed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a-DK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a-DK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X,y,maxnodes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i,ntree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vec.plot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,X,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play3d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spin3d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rpm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,duration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#train one single tree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y,ntree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9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getTree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,k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#function to plot surfaces or slices of model structures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vec.plot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X,i.var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ycolor,grid.lines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dev.new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mfrow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vec.plot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X,i.var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i,</a:t>
            </a:r>
            <a:r>
              <a:rPr lang="en-US" sz="9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ycolor,grid.lines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main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"2D slice of model structure </a:t>
            </a:r>
            <a:r>
              <a:rPr lang="en-US" sz="9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900" dirty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:"</a:t>
            </a:r>
            <a:r>
              <a:rPr lang="en-US" sz="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83C1F-648E-4FAC-8F2A-3B78AF3E8CAB}"/>
              </a:ext>
            </a:extLst>
          </p:cNvPr>
          <p:cNvSpPr txBox="1"/>
          <p:nvPr/>
        </p:nvSpPr>
        <p:spPr>
          <a:xfrm>
            <a:off x="4375656" y="560982"/>
            <a:ext cx="4875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Growing a tree the movie!</a:t>
            </a:r>
          </a:p>
        </p:txBody>
      </p:sp>
    </p:spTree>
    <p:extLst>
      <p:ext uri="{BB962C8B-B14F-4D97-AF65-F5344CB8AC3E}">
        <p14:creationId xmlns:p14="http://schemas.microsoft.com/office/powerpoint/2010/main" val="1642554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7" y="1772816"/>
            <a:ext cx="50800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608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learnmore</a:t>
            </a:r>
            <a:endParaRPr lang="en-US" dirty="0"/>
          </a:p>
          <a:p>
            <a:pPr lvl="1"/>
            <a:r>
              <a:rPr lang="en-US" dirty="0"/>
              <a:t>learnmore1.imm.dtu.dk</a:t>
            </a:r>
          </a:p>
          <a:p>
            <a:pPr lvl="1"/>
            <a:r>
              <a:rPr lang="en-US" dirty="0"/>
              <a:t>learnmore2.imm.dtu.dk</a:t>
            </a:r>
          </a:p>
        </p:txBody>
      </p:sp>
    </p:spTree>
    <p:extLst>
      <p:ext uri="{BB962C8B-B14F-4D97-AF65-F5344CB8AC3E}">
        <p14:creationId xmlns:p14="http://schemas.microsoft.com/office/powerpoint/2010/main" val="343691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Interpret Black Box Models</a:t>
            </a:r>
          </a:p>
          <a:p>
            <a:endParaRPr lang="en-US" dirty="0"/>
          </a:p>
          <a:p>
            <a:r>
              <a:rPr lang="en-GB" dirty="0" err="1"/>
              <a:t>Søren</a:t>
            </a:r>
            <a:r>
              <a:rPr lang="en-GB" dirty="0"/>
              <a:t> H. Welling, </a:t>
            </a:r>
            <a:r>
              <a:rPr lang="en-GB" dirty="0" err="1"/>
              <a:t>Pharmatronics</a:t>
            </a:r>
            <a:endParaRPr lang="en-GB" dirty="0"/>
          </a:p>
          <a:p>
            <a:r>
              <a:rPr lang="en-GB" dirty="0"/>
              <a:t>Agnes Martine Nielsen, DTU Compute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0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3428" y="230708"/>
            <a:ext cx="11345723" cy="521815"/>
          </a:xfrm>
        </p:spPr>
        <p:txBody>
          <a:bodyPr>
            <a:normAutofit/>
          </a:bodyPr>
          <a:lstStyle/>
          <a:p>
            <a:r>
              <a:rPr lang="en-GB" dirty="0"/>
              <a:t>Multivariate functions / statistics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25" y="1514372"/>
            <a:ext cx="3632916" cy="37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51168" y="5238041"/>
            <a:ext cx="708756" cy="58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B9FD2-197F-4FB7-A98D-473DBA548993}"/>
              </a:ext>
            </a:extLst>
          </p:cNvPr>
          <p:cNvSpPr txBox="1"/>
          <p:nvPr/>
        </p:nvSpPr>
        <p:spPr>
          <a:xfrm>
            <a:off x="7586104" y="3729691"/>
            <a:ext cx="11678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Input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DF24C-1D6E-4DFE-98D0-ED5262D76673}"/>
              </a:ext>
            </a:extLst>
          </p:cNvPr>
          <p:cNvSpPr txBox="1"/>
          <p:nvPr/>
        </p:nvSpPr>
        <p:spPr>
          <a:xfrm>
            <a:off x="7353001" y="2279321"/>
            <a:ext cx="1003826" cy="400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Input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EB640-DD3D-4197-B199-CF1D961B3B90}"/>
              </a:ext>
            </a:extLst>
          </p:cNvPr>
          <p:cNvSpPr txBox="1"/>
          <p:nvPr/>
        </p:nvSpPr>
        <p:spPr>
          <a:xfrm>
            <a:off x="4851673" y="1374009"/>
            <a:ext cx="1308251" cy="400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Output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240F96-888D-4409-B607-5F217C874C31}"/>
              </a:ext>
            </a:extLst>
          </p:cNvPr>
          <p:cNvGrpSpPr/>
          <p:nvPr/>
        </p:nvGrpSpPr>
        <p:grpSpPr>
          <a:xfrm>
            <a:off x="-109982" y="1081201"/>
            <a:ext cx="4535788" cy="4637847"/>
            <a:chOff x="249149" y="1184600"/>
            <a:chExt cx="4536378" cy="4638451"/>
          </a:xfrm>
        </p:grpSpPr>
        <p:pic>
          <p:nvPicPr>
            <p:cNvPr id="2062" name="Picture 14" descr="http://upload.wikimedia.org/wikipedia/commons/thumb/9/99/Real_function_of_one_variable.svg/342px-Real_function_of_one_variabl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49" y="1384655"/>
              <a:ext cx="3707212" cy="371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608050" y="5238276"/>
              <a:ext cx="7088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43338F-6DA9-4E58-BEDE-57F5E7B33400}"/>
                </a:ext>
              </a:extLst>
            </p:cNvPr>
            <p:cNvSpPr txBox="1"/>
            <p:nvPr/>
          </p:nvSpPr>
          <p:spPr>
            <a:xfrm>
              <a:off x="3767765" y="3125549"/>
              <a:ext cx="1017762" cy="4001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Input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482A00-345C-478D-AA84-13FBDCAA3AE7}"/>
                </a:ext>
              </a:extLst>
            </p:cNvPr>
            <p:cNvSpPr txBox="1"/>
            <p:nvPr/>
          </p:nvSpPr>
          <p:spPr>
            <a:xfrm>
              <a:off x="1687007" y="1184600"/>
              <a:ext cx="1339544" cy="4001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Output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388ED-4D15-4E7D-8AC1-CDCE7D4EE4EB}"/>
              </a:ext>
            </a:extLst>
          </p:cNvPr>
          <p:cNvGrpSpPr/>
          <p:nvPr/>
        </p:nvGrpSpPr>
        <p:grpSpPr>
          <a:xfrm>
            <a:off x="8243070" y="1081201"/>
            <a:ext cx="5089473" cy="3916336"/>
            <a:chOff x="8244144" y="1080895"/>
            <a:chExt cx="5090136" cy="3916846"/>
          </a:xfrm>
        </p:grpSpPr>
        <p:pic>
          <p:nvPicPr>
            <p:cNvPr id="2058" name="Picture 10" descr="http://upload.wikimedia.org/wikipedia/commons/thumb/b/b6/Real_function_of_three_real_variables.svg/352px-Real_function_of_three_real_variables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165" y="1253358"/>
              <a:ext cx="3969947" cy="374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6A871-F887-4331-BB2E-05F168C5CF1C}"/>
                </a:ext>
              </a:extLst>
            </p:cNvPr>
            <p:cNvSpPr txBox="1"/>
            <p:nvPr/>
          </p:nvSpPr>
          <p:spPr>
            <a:xfrm>
              <a:off x="12330323" y="3477610"/>
              <a:ext cx="10039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4BEDD9-034C-4EF9-B60E-78C01A678506}"/>
                </a:ext>
              </a:extLst>
            </p:cNvPr>
            <p:cNvSpPr txBox="1"/>
            <p:nvPr/>
          </p:nvSpPr>
          <p:spPr>
            <a:xfrm>
              <a:off x="10238809" y="1080895"/>
              <a:ext cx="10039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402741-F1B5-4345-B0F9-8ECF4AABC4D7}"/>
                </a:ext>
              </a:extLst>
            </p:cNvPr>
            <p:cNvSpPr txBox="1"/>
            <p:nvPr/>
          </p:nvSpPr>
          <p:spPr>
            <a:xfrm>
              <a:off x="12003133" y="2357589"/>
              <a:ext cx="10039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BFEFC-E25D-42CC-8869-3978A097EB32}"/>
                </a:ext>
              </a:extLst>
            </p:cNvPr>
            <p:cNvSpPr txBox="1"/>
            <p:nvPr/>
          </p:nvSpPr>
          <p:spPr>
            <a:xfrm>
              <a:off x="8244144" y="1308611"/>
              <a:ext cx="10039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</a:t>
              </a: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5DF4DF3-9FAF-4A55-9598-EAF844BEA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77095"/>
              </p:ext>
            </p:extLst>
          </p:nvPr>
        </p:nvGraphicFramePr>
        <p:xfrm>
          <a:off x="2311610" y="4325775"/>
          <a:ext cx="1229029" cy="24992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15244">
                  <a:extLst>
                    <a:ext uri="{9D8B030D-6E8A-4147-A177-3AD203B41FA5}">
                      <a16:colId xmlns:a16="http://schemas.microsoft.com/office/drawing/2014/main" val="3882454891"/>
                    </a:ext>
                  </a:extLst>
                </a:gridCol>
                <a:gridCol w="613785">
                  <a:extLst>
                    <a:ext uri="{9D8B030D-6E8A-4147-A177-3AD203B41FA5}">
                      <a16:colId xmlns:a16="http://schemas.microsoft.com/office/drawing/2014/main" val="2801299590"/>
                    </a:ext>
                  </a:extLst>
                </a:gridCol>
              </a:tblGrid>
              <a:tr h="426664">
                <a:tc>
                  <a:txBody>
                    <a:bodyPr/>
                    <a:lstStyle/>
                    <a:p>
                      <a:r>
                        <a:rPr lang="en-US" sz="1100" dirty="0"/>
                        <a:t>SOT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SOD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1803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1781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.2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9024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74047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90173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10489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63870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0724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2309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A103F34-6189-46E3-B176-BDC7C0C1C5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4874" y="4392386"/>
          <a:ext cx="1610121" cy="23316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36707">
                  <a:extLst>
                    <a:ext uri="{9D8B030D-6E8A-4147-A177-3AD203B41FA5}">
                      <a16:colId xmlns:a16="http://schemas.microsoft.com/office/drawing/2014/main" val="3882454891"/>
                    </a:ext>
                  </a:extLst>
                </a:gridCol>
                <a:gridCol w="536707">
                  <a:extLst>
                    <a:ext uri="{9D8B030D-6E8A-4147-A177-3AD203B41FA5}">
                      <a16:colId xmlns:a16="http://schemas.microsoft.com/office/drawing/2014/main" val="2801299590"/>
                    </a:ext>
                  </a:extLst>
                </a:gridCol>
                <a:gridCol w="536707">
                  <a:extLst>
                    <a:ext uri="{9D8B030D-6E8A-4147-A177-3AD203B41FA5}">
                      <a16:colId xmlns:a16="http://schemas.microsoft.com/office/drawing/2014/main" val="83773523"/>
                    </a:ext>
                  </a:extLst>
                </a:gridCol>
              </a:tblGrid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SOT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SOD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SDC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1803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1781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.2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9024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74047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90173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10489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63870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½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0724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230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6396805-53ED-48CC-96E5-04FD38AE5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35468"/>
              </p:ext>
            </p:extLst>
          </p:nvPr>
        </p:nvGraphicFramePr>
        <p:xfrm>
          <a:off x="9615523" y="4303378"/>
          <a:ext cx="2386046" cy="2609992"/>
        </p:xfrm>
        <a:graphic>
          <a:graphicData uri="http://schemas.openxmlformats.org/drawingml/2006/table">
            <a:tbl>
              <a:tblPr firstRow="1" bandRow="1">
                <a:solidFill>
                  <a:schemeClr val="bg2"/>
                </a:solidFill>
                <a:tableStyleId>{616DA210-FB5B-4158-B5E0-FEB733F419BA}</a:tableStyleId>
              </a:tblPr>
              <a:tblGrid>
                <a:gridCol w="584139">
                  <a:extLst>
                    <a:ext uri="{9D8B030D-6E8A-4147-A177-3AD203B41FA5}">
                      <a16:colId xmlns:a16="http://schemas.microsoft.com/office/drawing/2014/main" val="388245489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80129959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3773523"/>
                    </a:ext>
                  </a:extLst>
                </a:gridCol>
                <a:gridCol w="649779">
                  <a:extLst>
                    <a:ext uri="{9D8B030D-6E8A-4147-A177-3AD203B41FA5}">
                      <a16:colId xmlns:a16="http://schemas.microsoft.com/office/drawing/2014/main" val="2115762136"/>
                    </a:ext>
                  </a:extLst>
                </a:gridCol>
              </a:tblGrid>
              <a:tr h="445608">
                <a:tc>
                  <a:txBody>
                    <a:bodyPr/>
                    <a:lstStyle/>
                    <a:p>
                      <a:r>
                        <a:rPr lang="en-US" sz="1100" dirty="0"/>
                        <a:t>SOT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SOD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SDC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BMI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81803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1781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.2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90248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28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74047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90173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35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104898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638708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½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42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0724"/>
                  </a:ext>
                </a:extLst>
              </a:tr>
              <a:tr h="270548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1428" marR="91428" marT="45714" marB="45714">
                    <a:solidFill>
                      <a:srgbClr val="FBA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2309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38837E7-7337-46E9-8BE2-2A2078E4007B}"/>
              </a:ext>
            </a:extLst>
          </p:cNvPr>
          <p:cNvSpPr txBox="1"/>
          <p:nvPr/>
        </p:nvSpPr>
        <p:spPr>
          <a:xfrm>
            <a:off x="8778241" y="520630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4D</a:t>
            </a:r>
          </a:p>
        </p:txBody>
      </p:sp>
    </p:spTree>
    <p:extLst>
      <p:ext uri="{BB962C8B-B14F-4D97-AF65-F5344CB8AC3E}">
        <p14:creationId xmlns:p14="http://schemas.microsoft.com/office/powerpoint/2010/main" val="10878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3" grpId="0" animBg="1"/>
      <p:bldP spid="14" grpId="0" animBg="1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A237-EE20-4401-8845-9F986772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66" y="188640"/>
            <a:ext cx="10563358" cy="526912"/>
          </a:xfrm>
        </p:spPr>
        <p:txBody>
          <a:bodyPr/>
          <a:lstStyle/>
          <a:p>
            <a:r>
              <a:rPr lang="en-US" dirty="0"/>
              <a:t>A little follow up on random forests and bagging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6904-8075-40C8-B65B-F95D393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ADC41-E940-4688-B789-CBBD6058F28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4" b="67205"/>
          <a:stretch/>
        </p:blipFill>
        <p:spPr>
          <a:xfrm>
            <a:off x="118542" y="1124744"/>
            <a:ext cx="5230170" cy="2539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7CCEA-27CB-424D-B636-72A6A305BE48}"/>
              </a:ext>
            </a:extLst>
          </p:cNvPr>
          <p:cNvPicPr/>
          <p:nvPr/>
        </p:nvPicPr>
        <p:blipFill rotWithShape="1">
          <a:blip r:embed="rId2"/>
          <a:srcRect t="32751" b="32393"/>
          <a:stretch/>
        </p:blipFill>
        <p:spPr>
          <a:xfrm>
            <a:off x="260457" y="4005064"/>
            <a:ext cx="5088255" cy="270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E3AE8-4EF8-4482-9C7F-A090936FA0F1}"/>
              </a:ext>
            </a:extLst>
          </p:cNvPr>
          <p:cNvPicPr/>
          <p:nvPr/>
        </p:nvPicPr>
        <p:blipFill rotWithShape="1">
          <a:blip r:embed="rId2"/>
          <a:srcRect t="67046" b="5"/>
          <a:stretch/>
        </p:blipFill>
        <p:spPr>
          <a:xfrm>
            <a:off x="5879182" y="1082688"/>
            <a:ext cx="5088255" cy="255524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D63541-094E-4940-B946-5CB76A14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5"/>
          <a:stretch/>
        </p:blipFill>
        <p:spPr bwMode="auto">
          <a:xfrm>
            <a:off x="5404396" y="3789039"/>
            <a:ext cx="3211089" cy="235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7F57F88-233F-4C45-9E51-64DFBF3BFE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 bwMode="auto">
          <a:xfrm>
            <a:off x="8543478" y="3789040"/>
            <a:ext cx="3312368" cy="230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1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DD52-762E-480A-99F2-40E19FB3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544080"/>
          </a:xfrm>
        </p:spPr>
        <p:txBody>
          <a:bodyPr/>
          <a:lstStyle/>
          <a:p>
            <a:r>
              <a:rPr lang="en-US" dirty="0"/>
              <a:t>Representations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6FE4F-7D0C-4AA5-8979-FA148A8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72A1EFF-D0EC-4A4E-A25D-2C99DC5CF3C1}"/>
              </a:ext>
            </a:extLst>
          </p:cNvPr>
          <p:cNvPicPr/>
          <p:nvPr/>
        </p:nvPicPr>
        <p:blipFill rotWithShape="1">
          <a:blip r:embed="rId2"/>
          <a:srcRect l="22525" t="4280" r="21827" b="15501"/>
          <a:stretch/>
        </p:blipFill>
        <p:spPr>
          <a:xfrm>
            <a:off x="4359922" y="2734201"/>
            <a:ext cx="1800200" cy="1439167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58747-5D72-45BC-9206-A64043D1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2392144"/>
            <a:ext cx="2183824" cy="2359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A3DC3-83F9-455E-972C-B4D3D478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26" y="4263430"/>
            <a:ext cx="2142829" cy="2180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FD2CCA-DE1F-410A-AE2D-E25F80E97F17}"/>
              </a:ext>
            </a:extLst>
          </p:cNvPr>
          <p:cNvPicPr/>
          <p:nvPr/>
        </p:nvPicPr>
        <p:blipFill rotWithShape="1">
          <a:blip r:embed="rId5"/>
          <a:srcRect l="49531" t="67046" b="5"/>
          <a:stretch/>
        </p:blipFill>
        <p:spPr>
          <a:xfrm>
            <a:off x="7816814" y="3489243"/>
            <a:ext cx="3919901" cy="37291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B9B512-3F9A-4A6D-82EF-C8F3062B3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094" y="843464"/>
            <a:ext cx="2737613" cy="1830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8E4C0C-6C39-42C8-9D3D-EF2A6A09D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294" y="188640"/>
            <a:ext cx="2737613" cy="1830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77B45A-80BC-495A-9B11-3F341C5B2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150" y="1149415"/>
            <a:ext cx="2737613" cy="1830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1287FA-1637-4C5B-A6E2-AD79CFE39B85}"/>
              </a:ext>
            </a:extLst>
          </p:cNvPr>
          <p:cNvSpPr txBox="1"/>
          <p:nvPr/>
        </p:nvSpPr>
        <p:spPr>
          <a:xfrm>
            <a:off x="431570" y="175859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Black box: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C5BEC-8729-4BA1-BD7F-9CF89F7ED82B}"/>
              </a:ext>
            </a:extLst>
          </p:cNvPr>
          <p:cNvSpPr/>
          <p:nvPr/>
        </p:nvSpPr>
        <p:spPr>
          <a:xfrm rot="18589070">
            <a:off x="2636280" y="1890974"/>
            <a:ext cx="3639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 hoc representations related to</a:t>
            </a:r>
          </a:p>
          <a:p>
            <a:r>
              <a:rPr lang="en-US" dirty="0"/>
              <a:t>Underlying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2D96B-C320-438C-85CE-3586820D855A}"/>
              </a:ext>
            </a:extLst>
          </p:cNvPr>
          <p:cNvSpPr txBox="1"/>
          <p:nvPr/>
        </p:nvSpPr>
        <p:spPr>
          <a:xfrm>
            <a:off x="8831510" y="2895905"/>
            <a:ext cx="2826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representations:</a:t>
            </a:r>
          </a:p>
        </p:txBody>
      </p:sp>
    </p:spTree>
    <p:extLst>
      <p:ext uri="{BB962C8B-B14F-4D97-AF65-F5344CB8AC3E}">
        <p14:creationId xmlns:p14="http://schemas.microsoft.com/office/powerpoint/2010/main" val="1763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GB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72</a:t>
            </a:fld>
            <a:endParaRPr lang="en-GB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592929" y="564076"/>
            <a:ext cx="9885045" cy="697547"/>
          </a:xfrm>
          <a:prstGeom prst="rect">
            <a:avLst/>
          </a:prstGeom>
          <a:noFill/>
        </p:spPr>
        <p:txBody>
          <a:bodyPr vert="horz" wrap="none" lIns="121904" tIns="60952" rIns="121904" bIns="60952" rtlCol="0" anchor="ctr" anchorCtr="0">
            <a:spAutoFit/>
          </a:bodyPr>
          <a:lstStyle/>
          <a:p>
            <a:pPr algn="ctr"/>
            <a:r>
              <a:rPr lang="en-GB" sz="3733" u="sng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 </a:t>
            </a:r>
            <a:endParaRPr lang="en-GB" sz="3733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80661" y="1613580"/>
            <a:ext cx="2466092" cy="235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533935" y="1311666"/>
            <a:ext cx="2064786" cy="196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81314" y="3028590"/>
            <a:ext cx="2064786" cy="196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75911" y="2184288"/>
            <a:ext cx="2307208" cy="220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1031158" y="2876528"/>
            <a:ext cx="115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solidFill>
                  <a:srgbClr val="001965"/>
                </a:solidFill>
                <a:latin typeface="Verdana"/>
                <a:ea typeface="+mn-ea"/>
              </a:rPr>
              <a:t>+ 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29514" y="1873621"/>
            <a:ext cx="9740378" cy="4270423"/>
            <a:chOff x="1747363" y="1395538"/>
            <a:chExt cx="7306235" cy="3203235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3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dirty="0">
                  <a:solidFill>
                    <a:srgbClr val="001965"/>
                  </a:solidFill>
                  <a:latin typeface="Verdana"/>
                  <a:ea typeface="+mn-ea"/>
                </a:rPr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42327" cy="807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6399" dirty="0">
                  <a:solidFill>
                    <a:srgbClr val="001965"/>
                  </a:solidFill>
                  <a:latin typeface="Verdana"/>
                  <a:ea typeface="+mn-ea"/>
                </a:rPr>
                <a:t>=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559775" cy="6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Main effects: f(X) = ∑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p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h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i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(x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i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) + J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o&gt;1 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(X)</a:t>
              </a:r>
            </a:p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endParaRPr lang="en-GB" sz="2400" dirty="0">
                <a:solidFill>
                  <a:srgbClr val="001965"/>
                </a:solidFill>
                <a:latin typeface="Verdana"/>
                <a:ea typeface="+mn-ea"/>
              </a:endParaRPr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26296" cy="34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h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1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(x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1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)</a:t>
              </a:r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78" fontAlgn="auto">
                <a:spcBef>
                  <a:spcPts val="0"/>
                </a:spcBef>
                <a:spcAft>
                  <a:spcPts val="0"/>
                </a:spcAft>
              </a:pPr>
              <a:endParaRPr lang="en-GB" sz="240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28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66" i="1" dirty="0">
                  <a:solidFill>
                    <a:srgbClr val="FF0000"/>
                  </a:solidFill>
                  <a:latin typeface="Verdana"/>
                  <a:ea typeface="+mn-ea"/>
                </a:rPr>
                <a:t>algorithm finds h</a:t>
              </a:r>
              <a:r>
                <a:rPr lang="en-GB" sz="1866" i="1" baseline="-25000" dirty="0">
                  <a:solidFill>
                    <a:srgbClr val="FF0000"/>
                  </a:solidFill>
                  <a:latin typeface="Verdana"/>
                  <a:ea typeface="+mn-ea"/>
                </a:rPr>
                <a:t>i</a:t>
              </a:r>
              <a:r>
                <a:rPr lang="en-GB" sz="1866" i="1" dirty="0">
                  <a:solidFill>
                    <a:srgbClr val="FF0000"/>
                  </a:solidFill>
                  <a:latin typeface="Verdana"/>
                  <a:ea typeface="+mn-ea"/>
                </a:rPr>
                <a:t> such that…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372988" cy="34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x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1</a:t>
              </a:r>
              <a:endParaRPr lang="en-GB" sz="2400" dirty="0">
                <a:solidFill>
                  <a:srgbClr val="001965"/>
                </a:solidFill>
                <a:latin typeface="Verdana"/>
                <a:ea typeface="+mn-e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26296" cy="34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h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2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(x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2</a:t>
              </a: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372988" cy="34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0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srgbClr val="001965"/>
                  </a:solidFill>
                  <a:latin typeface="Verdana"/>
                  <a:ea typeface="+mn-ea"/>
                </a:rPr>
                <a:t>x</a:t>
              </a:r>
              <a:r>
                <a:rPr lang="en-GB" sz="2400" baseline="-25000" dirty="0">
                  <a:solidFill>
                    <a:srgbClr val="001965"/>
                  </a:solidFill>
                  <a:latin typeface="Verdana"/>
                  <a:ea typeface="+mn-ea"/>
                </a:rPr>
                <a:t>2</a:t>
              </a:r>
              <a:endParaRPr lang="en-GB" sz="2400" dirty="0">
                <a:solidFill>
                  <a:srgbClr val="001965"/>
                </a:solidFill>
                <a:latin typeface="Verdana"/>
                <a:ea typeface="+mn-ea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495928" y="2670367"/>
            <a:ext cx="294343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666" dirty="0">
                <a:solidFill>
                  <a:srgbClr val="FFFFFF">
                    <a:lumMod val="95000"/>
                  </a:srgbClr>
                </a:solidFill>
                <a:latin typeface="Verdana"/>
                <a:ea typeface="+mn-ea"/>
              </a:rPr>
              <a:t>P+1 dimensions</a:t>
            </a:r>
          </a:p>
        </p:txBody>
      </p:sp>
    </p:spTree>
    <p:extLst>
      <p:ext uri="{BB962C8B-B14F-4D97-AF65-F5344CB8AC3E}">
        <p14:creationId xmlns:p14="http://schemas.microsoft.com/office/powerpoint/2010/main" val="3749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6F833-AA45-4591-8F20-AB694991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2420888"/>
            <a:ext cx="11345723" cy="521883"/>
          </a:xfrm>
        </p:spPr>
        <p:txBody>
          <a:bodyPr/>
          <a:lstStyle/>
          <a:p>
            <a:pPr algn="ctr"/>
            <a:r>
              <a:rPr lang="en-US" dirty="0"/>
              <a:t>Partial dependence example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dimension reduction by projection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A8B94-68D7-416C-ACDF-894D494D3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BD52E-F890-461B-BA5D-D6A897DFF9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Date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47D6-B7C8-4562-BAEF-4EAA4DB5A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5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7185727" y="255353"/>
            <a:ext cx="4791791" cy="54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74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598656" y="503101"/>
            <a:ext cx="5041244" cy="29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0366" y="854710"/>
            <a:ext cx="824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1</a:t>
            </a:r>
            <a:r>
              <a:rPr lang="en-GB" sz="1200" dirty="0"/>
              <a:t>=0.14</a:t>
            </a:r>
          </a:p>
          <a:p>
            <a:pPr algn="ctr"/>
            <a:r>
              <a:rPr lang="en-GB" sz="1200" dirty="0"/>
              <a:t>n=200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9316" y="3035618"/>
            <a:ext cx="35779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33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59954" y="921673"/>
            <a:ext cx="53091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33" dirty="0"/>
              <a:t>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60238" y="4972522"/>
            <a:ext cx="65434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33" dirty="0"/>
              <a:t>-10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8289" y="1827779"/>
            <a:ext cx="67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3</a:t>
            </a:r>
            <a:r>
              <a:rPr lang="en-GB" sz="1200" dirty="0"/>
              <a:t>=10</a:t>
            </a:r>
          </a:p>
          <a:p>
            <a:pPr algn="ctr"/>
            <a:r>
              <a:rPr lang="en-GB" sz="1200" dirty="0"/>
              <a:t>n=82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495" y="1864516"/>
            <a:ext cx="702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2</a:t>
            </a:r>
            <a:r>
              <a:rPr lang="en-GB" sz="1200" dirty="0"/>
              <a:t>=-7</a:t>
            </a:r>
          </a:p>
          <a:p>
            <a:pPr algn="ctr"/>
            <a:r>
              <a:rPr lang="en-GB" sz="1200" dirty="0"/>
              <a:t>n=118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37374" y="3156958"/>
            <a:ext cx="67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7</a:t>
            </a:r>
            <a:r>
              <a:rPr lang="en-GB" sz="1200" dirty="0"/>
              <a:t>=12</a:t>
            </a:r>
          </a:p>
          <a:p>
            <a:pPr algn="ctr"/>
            <a:r>
              <a:rPr lang="en-GB" sz="1200" dirty="0"/>
              <a:t>n= 52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4836" y="3156958"/>
            <a:ext cx="7264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6</a:t>
            </a:r>
            <a:r>
              <a:rPr lang="en-GB" sz="1200" dirty="0"/>
              <a:t>=6.5</a:t>
            </a:r>
          </a:p>
          <a:p>
            <a:pPr algn="ctr"/>
            <a:r>
              <a:rPr lang="en-GB" sz="1200" dirty="0"/>
              <a:t>n= 32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0036" y="3213745"/>
            <a:ext cx="740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4</a:t>
            </a:r>
            <a:r>
              <a:rPr lang="en-GB" sz="1200" dirty="0"/>
              <a:t>=-10</a:t>
            </a:r>
          </a:p>
          <a:p>
            <a:pPr algn="ctr"/>
            <a:r>
              <a:rPr lang="en-GB" sz="1200" dirty="0"/>
              <a:t>n=67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59246" y="3219417"/>
            <a:ext cx="643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5</a:t>
            </a:r>
            <a:r>
              <a:rPr lang="en-GB" sz="1200" dirty="0"/>
              <a:t>=-3</a:t>
            </a:r>
          </a:p>
          <a:p>
            <a:pPr algn="ctr"/>
            <a:r>
              <a:rPr lang="en-GB" sz="1200" dirty="0"/>
              <a:t>n=51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62693" y="1401976"/>
            <a:ext cx="55976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2 </a:t>
            </a:r>
            <a:r>
              <a:rPr lang="en-GB" sz="933" dirty="0">
                <a:solidFill>
                  <a:srgbClr val="FF0000"/>
                </a:solidFill>
              </a:rPr>
              <a:t>&gt; 1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9379" y="1414052"/>
            <a:ext cx="65755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2 </a:t>
            </a:r>
            <a:r>
              <a:rPr lang="en-GB" sz="933" dirty="0">
                <a:solidFill>
                  <a:srgbClr val="FF0000"/>
                </a:solidFill>
              </a:rPr>
              <a:t>&lt;= 1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3774" y="2351921"/>
            <a:ext cx="85151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&lt;= 0.25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3629" y="2372533"/>
            <a:ext cx="7537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&gt; 0.25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01213" y="2356894"/>
            <a:ext cx="776174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&lt;= 0.8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298010" y="2755073"/>
            <a:ext cx="824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1</a:t>
            </a:r>
            <a:r>
              <a:rPr lang="en-GB" sz="1200" dirty="0"/>
              <a:t>=0.14</a:t>
            </a:r>
          </a:p>
          <a:p>
            <a:pPr algn="ctr"/>
            <a:r>
              <a:rPr lang="en-GB" sz="1200" dirty="0"/>
              <a:t>n=200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13795" y="2356894"/>
            <a:ext cx="67839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&gt; 0.8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48564" y="2827257"/>
            <a:ext cx="65755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2 </a:t>
            </a:r>
            <a:r>
              <a:rPr lang="en-GB" sz="933" dirty="0">
                <a:solidFill>
                  <a:srgbClr val="FF0000"/>
                </a:solidFill>
              </a:rPr>
              <a:t>&lt;= 1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78513" y="1155787"/>
            <a:ext cx="67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3</a:t>
            </a:r>
            <a:r>
              <a:rPr lang="en-GB" sz="1200" dirty="0"/>
              <a:t>=10</a:t>
            </a:r>
          </a:p>
          <a:p>
            <a:pPr algn="ctr"/>
            <a:r>
              <a:rPr lang="en-GB" sz="1200" dirty="0"/>
              <a:t>n=82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17102" y="1128427"/>
            <a:ext cx="70243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X1</a:t>
            </a:r>
            <a:r>
              <a:rPr lang="en-GB" sz="933" baseline="-25000" dirty="0">
                <a:solidFill>
                  <a:srgbClr val="FF0000"/>
                </a:solidFill>
              </a:rPr>
              <a:t> </a:t>
            </a:r>
            <a:r>
              <a:rPr lang="en-GB" sz="933" dirty="0">
                <a:solidFill>
                  <a:srgbClr val="FF0000"/>
                </a:solidFill>
              </a:rPr>
              <a:t>&gt; 0.8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54747" y="2560552"/>
            <a:ext cx="55976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2 </a:t>
            </a:r>
            <a:r>
              <a:rPr lang="en-GB" sz="933" dirty="0">
                <a:solidFill>
                  <a:srgbClr val="FF0000"/>
                </a:solidFill>
              </a:rPr>
              <a:t>&gt; 1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68559" y="1128427"/>
            <a:ext cx="80021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X1</a:t>
            </a:r>
            <a:r>
              <a:rPr lang="en-GB" sz="933" baseline="-25000" dirty="0">
                <a:solidFill>
                  <a:srgbClr val="FF0000"/>
                </a:solidFill>
              </a:rPr>
              <a:t> </a:t>
            </a:r>
            <a:r>
              <a:rPr lang="en-GB" sz="933" dirty="0">
                <a:solidFill>
                  <a:srgbClr val="FF0000"/>
                </a:solidFill>
              </a:rPr>
              <a:t>&lt;= 0.8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66039" y="4339064"/>
            <a:ext cx="85151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&lt;= 0.25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80927" y="4339064"/>
            <a:ext cx="7537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33" dirty="0">
                <a:solidFill>
                  <a:srgbClr val="FF0000"/>
                </a:solidFill>
              </a:rPr>
              <a:t>X</a:t>
            </a:r>
            <a:r>
              <a:rPr lang="en-GB" sz="933" baseline="-25000" dirty="0">
                <a:solidFill>
                  <a:srgbClr val="FF0000"/>
                </a:solidFill>
              </a:rPr>
              <a:t>1 </a:t>
            </a:r>
            <a:r>
              <a:rPr lang="en-GB" sz="933" dirty="0">
                <a:solidFill>
                  <a:srgbClr val="FF0000"/>
                </a:solidFill>
              </a:rPr>
              <a:t>&gt; 0.25</a:t>
            </a:r>
            <a:endParaRPr lang="en-GB" sz="933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000995" y="4190370"/>
            <a:ext cx="702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2</a:t>
            </a:r>
            <a:r>
              <a:rPr lang="en-GB" sz="1200" dirty="0"/>
              <a:t>=-7</a:t>
            </a:r>
          </a:p>
          <a:p>
            <a:pPr algn="ctr"/>
            <a:r>
              <a:rPr lang="en-GB" sz="1200" dirty="0"/>
              <a:t>n=118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37707" y="4847353"/>
            <a:ext cx="740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4</a:t>
            </a:r>
            <a:r>
              <a:rPr lang="en-GB" sz="1200" dirty="0"/>
              <a:t>=-10</a:t>
            </a:r>
          </a:p>
          <a:p>
            <a:pPr algn="ctr"/>
            <a:r>
              <a:rPr lang="en-GB" sz="1200" dirty="0"/>
              <a:t>n=67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64165" y="3831344"/>
            <a:ext cx="643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5</a:t>
            </a:r>
            <a:r>
              <a:rPr lang="en-GB" sz="1200" dirty="0"/>
              <a:t>=-3</a:t>
            </a:r>
          </a:p>
          <a:p>
            <a:pPr algn="ctr"/>
            <a:r>
              <a:rPr lang="en-GB" sz="1200" dirty="0"/>
              <a:t>n=51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64985" y="365805"/>
            <a:ext cx="67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7</a:t>
            </a:r>
            <a:r>
              <a:rPr lang="en-GB" sz="1200" dirty="0"/>
              <a:t>=12</a:t>
            </a:r>
          </a:p>
          <a:p>
            <a:pPr algn="ctr"/>
            <a:r>
              <a:rPr lang="en-GB" sz="1200" dirty="0"/>
              <a:t>n= 52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3377" y="1813852"/>
            <a:ext cx="7264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ū</a:t>
            </a:r>
            <a:r>
              <a:rPr lang="en-GB" sz="1200" baseline="-25000" dirty="0"/>
              <a:t>6</a:t>
            </a:r>
            <a:r>
              <a:rPr lang="en-GB" sz="1200" dirty="0"/>
              <a:t>=6.5</a:t>
            </a:r>
          </a:p>
          <a:p>
            <a:pPr algn="ctr"/>
            <a:r>
              <a:rPr lang="en-GB" sz="1200" dirty="0"/>
              <a:t>n= 32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9163" y="3944181"/>
          <a:ext cx="6488403" cy="212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9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339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err="1"/>
                        <a:t>obs</a:t>
                      </a:r>
                      <a:endParaRPr lang="en-GB" sz="1100" dirty="0"/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X1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X2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FC1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FC2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Y</a:t>
                      </a:r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38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 (LL)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-3-(-7) = 4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-7-0.14 = -7.14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0.14+4-7.14 = -3</a:t>
                      </a:r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38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2 (UR)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0.9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0.9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12-10 = 2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10-0.14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= 9.86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0.14+2+9.86 = 12</a:t>
                      </a:r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38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3 (UL)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0.9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6.5-10 = -3.5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10-0.14</a:t>
                      </a:r>
                      <a:r>
                        <a:rPr lang="en-GB" sz="1100" baseline="0" dirty="0"/>
                        <a:t> </a:t>
                      </a:r>
                      <a:r>
                        <a:rPr lang="en-GB" sz="1100" dirty="0"/>
                        <a:t>= 9.86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0.14-3.5-9.86 = 6.5</a:t>
                      </a:r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4 (LR)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0.9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0.1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-10-(-7) = -3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-7-0.14 = -7.14</a:t>
                      </a:r>
                    </a:p>
                  </a:txBody>
                  <a:tcPr marL="121904" marR="121904" marT="60952" marB="6095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0.14-3-7.14 = -10</a:t>
                      </a:r>
                    </a:p>
                    <a:p>
                      <a:pPr algn="ctr"/>
                      <a:endParaRPr lang="en-GB" sz="1100" dirty="0"/>
                    </a:p>
                  </a:txBody>
                  <a:tcPr marL="121904" marR="121904" marT="60952" marB="6095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CEF83-42FE-4897-A00B-55874B034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13AF5-2B33-426A-8D1F-C76F63BF6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Date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D51BE-1207-4BB4-A2E5-5B6E6A34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75</a:t>
            </a:fld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A6601-0737-42EC-B6A2-891B9ACF263B}"/>
              </a:ext>
            </a:extLst>
          </p:cNvPr>
          <p:cNvSpPr/>
          <p:nvPr/>
        </p:nvSpPr>
        <p:spPr>
          <a:xfrm>
            <a:off x="3048000" y="3013502"/>
            <a:ext cx="609282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ForestFloor</a:t>
            </a:r>
            <a:r>
              <a:rPr lang="en-US" dirty="0"/>
              <a:t> visual #1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US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US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3599982" y="1209399"/>
            <a:ext cx="5314257" cy="53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1295355" y="599717"/>
            <a:ext cx="9599712" cy="697547"/>
          </a:xfrm>
          <a:prstGeom prst="rect">
            <a:avLst/>
          </a:prstGeom>
          <a:noFill/>
        </p:spPr>
        <p:txBody>
          <a:bodyPr vert="horz" wrap="none" lIns="121904" tIns="60952" rIns="121904" bIns="60952" rtlCol="0" anchor="ctr" anchorCtr="0">
            <a:spAutoFit/>
          </a:bodyPr>
          <a:lstStyle/>
          <a:p>
            <a:pPr algn="ctr"/>
            <a:r>
              <a:rPr lang="en-GB" sz="3733" u="sng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algorithm, figure this one out</a:t>
            </a:r>
            <a:endParaRPr lang="en-GB" sz="3733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GB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77</a:t>
            </a:fld>
            <a:endParaRPr lang="en-GB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19" y="2276723"/>
            <a:ext cx="6715991" cy="403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4684" y="1361704"/>
                <a:ext cx="10895661" cy="50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078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𝑌</m:t>
                    </m:r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𝐺</m:t>
                        </m:r>
                      </m:e>
                      <m:sup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</m:e>
                    </m:d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666" i="1">
                                    <a:solidFill>
                                      <a:srgbClr val="001965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GB" sz="2666" i="1">
                                    <a:solidFill>
                                      <a:srgbClr val="001965"/>
                                    </a:solidFill>
                                    <a:latin typeface="Cambria Math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666" i="1">
                                    <a:solidFill>
                                      <a:srgbClr val="001965"/>
                                    </a:solidFill>
                                    <a:latin typeface="Cambria Math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+</m:t>
                    </m:r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𝑠𝑖𝑛</m:t>
                    </m:r>
                    <m:d>
                      <m:d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+ </m:t>
                    </m:r>
                    <m:d>
                      <m:d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sSub>
                          <m:sSubPr>
                            <m:ctrlP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66" i="1">
                                <a:solidFill>
                                  <a:srgbClr val="001965"/>
                                </a:solidFill>
                                <a:latin typeface="Cambria Math"/>
                                <a:ea typeface="+mn-ea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0</m:t>
                        </m:r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5</m:t>
                        </m:r>
                      </m:sub>
                    </m:sSub>
                    <m:r>
                      <a:rPr lang="en-GB" sz="2666" i="1">
                        <a:solidFill>
                          <a:srgbClr val="001965"/>
                        </a:solidFill>
                        <a:latin typeface="Cambria Math"/>
                        <a:ea typeface="+mn-ea"/>
                      </a:rPr>
                      <m:t>+0</m:t>
                    </m:r>
                    <m:sSub>
                      <m:sSubPr>
                        <m:ctrlPr>
                          <a:rPr lang="en-GB" sz="2666" i="1">
                            <a:solidFill>
                              <a:srgbClr val="00196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GB" sz="2666" i="1">
                            <a:solidFill>
                              <a:srgbClr val="001965"/>
                            </a:solidFill>
                            <a:latin typeface="Cambria Math"/>
                            <a:ea typeface="+mn-ea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666" dirty="0">
                    <a:solidFill>
                      <a:srgbClr val="001965"/>
                    </a:solidFill>
                    <a:latin typeface="Verdana"/>
                    <a:ea typeface="+mn-ea"/>
                  </a:rPr>
                  <a:t> + noise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84" y="1361704"/>
                <a:ext cx="10895661" cy="502573"/>
              </a:xfrm>
              <a:prstGeom prst="rect">
                <a:avLst/>
              </a:prstGeom>
              <a:blipFill>
                <a:blip r:embed="rId4"/>
                <a:stretch>
                  <a:fillRect t="-12048" b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4031320" y="437093"/>
            <a:ext cx="4676889" cy="697547"/>
          </a:xfrm>
          <a:prstGeom prst="rect">
            <a:avLst/>
          </a:prstGeom>
          <a:noFill/>
        </p:spPr>
        <p:txBody>
          <a:bodyPr vert="horz" wrap="none" lIns="121904" tIns="60952" rIns="121904" bIns="60952" rtlCol="0" anchor="ctr" anchorCtr="0">
            <a:spAutoFit/>
          </a:bodyPr>
          <a:lstStyle/>
          <a:p>
            <a:pPr algn="ctr"/>
            <a:r>
              <a:rPr lang="en-GB" sz="3733" u="sng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3733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4670947" y="2304397"/>
            <a:ext cx="583644" cy="596822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6994745" y="2276723"/>
            <a:ext cx="583644" cy="596822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6994745" y="4322551"/>
            <a:ext cx="583644" cy="596822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9250043" y="4307576"/>
            <a:ext cx="583644" cy="596822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9350670" y="2329793"/>
            <a:ext cx="533331" cy="571426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001965"/>
              </a:solidFill>
              <a:latin typeface="Verdana"/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4721261" y="4294877"/>
            <a:ext cx="533331" cy="571426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001965"/>
              </a:solidFill>
              <a:latin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0233" y="3580022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1</a:t>
            </a:r>
            <a:r>
              <a:rPr lang="en-GB" sz="2400" baseline="30000" dirty="0">
                <a:solidFill>
                  <a:srgbClr val="001965"/>
                </a:solidFill>
                <a:latin typeface="Verdana"/>
                <a:ea typeface="+mn-ea"/>
              </a:rPr>
              <a:t>2</a:t>
            </a: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6212" y="3580022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sinx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2</a:t>
            </a: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29357" y="356463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3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(x)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4</a:t>
            </a: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70233" y="5627952"/>
            <a:ext cx="1117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4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(x)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3</a:t>
            </a: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0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GB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78</a:t>
            </a:fld>
            <a:endParaRPr lang="en-GB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29" y="274420"/>
            <a:ext cx="10346967" cy="63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GB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79</a:t>
            </a:fld>
            <a:endParaRPr lang="en-GB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06" y="275944"/>
            <a:ext cx="8391491" cy="62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EE732C-5B11-4F22-92D3-C8D61463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9" y="214457"/>
            <a:ext cx="5439933" cy="521815"/>
          </a:xfrm>
        </p:spPr>
        <p:txBody>
          <a:bodyPr>
            <a:noAutofit/>
          </a:bodyPr>
          <a:lstStyle/>
          <a:p>
            <a:r>
              <a:rPr lang="en-US" sz="3600" dirty="0"/>
              <a:t>a learner…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463215-61E2-4FDC-80DC-7C1F64E810E7}"/>
              </a:ext>
            </a:extLst>
          </p:cNvPr>
          <p:cNvGrpSpPr/>
          <p:nvPr/>
        </p:nvGrpSpPr>
        <p:grpSpPr>
          <a:xfrm>
            <a:off x="1015868" y="1261695"/>
            <a:ext cx="4485426" cy="4963136"/>
            <a:chOff x="1016001" y="1261413"/>
            <a:chExt cx="4486010" cy="49637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78551-B55E-4D76-A364-2025E3B8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1" y="2418393"/>
              <a:ext cx="3931752" cy="2606686"/>
            </a:xfrm>
            <a:prstGeom prst="rect">
              <a:avLst/>
            </a:prstGeom>
          </p:spPr>
        </p:pic>
        <p:pic>
          <p:nvPicPr>
            <p:cNvPr id="13" name="Picture 2" descr="Billedresultat for function">
              <a:extLst>
                <a:ext uri="{FF2B5EF4-FFF2-40B4-BE49-F238E27FC236}">
                  <a16:creationId xmlns:a16="http://schemas.microsoft.com/office/drawing/2014/main" id="{C2C6CD39-82E4-4F7C-8730-D4BD3A085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825" y="4681272"/>
              <a:ext cx="1558088" cy="154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illedresultat for screwdriver diagram">
              <a:extLst>
                <a:ext uri="{FF2B5EF4-FFF2-40B4-BE49-F238E27FC236}">
                  <a16:creationId xmlns:a16="http://schemas.microsoft.com/office/drawing/2014/main" id="{F31FB2D7-0873-4D3D-A5C1-45C7A29CC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3394">
              <a:off x="3867285" y="1572533"/>
              <a:ext cx="724154" cy="72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illedresultat for PARAMETERS">
              <a:extLst>
                <a:ext uri="{FF2B5EF4-FFF2-40B4-BE49-F238E27FC236}">
                  <a16:creationId xmlns:a16="http://schemas.microsoft.com/office/drawing/2014/main" id="{5CF0E907-BA1C-47BC-93C3-80A18A0A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89" y="1561951"/>
              <a:ext cx="698758" cy="69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E819D4-350F-405E-A2B6-CF3B6B1FB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55013">
              <a:off x="1413485" y="1548918"/>
              <a:ext cx="573638" cy="7921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AB1931-9C86-4219-8DF6-FF77B6515761}"/>
                </a:ext>
              </a:extLst>
            </p:cNvPr>
            <p:cNvSpPr txBox="1"/>
            <p:nvPr/>
          </p:nvSpPr>
          <p:spPr>
            <a:xfrm rot="19978946">
              <a:off x="1021170" y="133470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3E5C0-67D4-44D4-896A-BD77A7E2499C}"/>
                </a:ext>
              </a:extLst>
            </p:cNvPr>
            <p:cNvSpPr txBox="1"/>
            <p:nvPr/>
          </p:nvSpPr>
          <p:spPr>
            <a:xfrm>
              <a:off x="4336307" y="4834771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FB60B-0E34-4682-8CE5-E8A94D946ADD}"/>
                </a:ext>
              </a:extLst>
            </p:cNvPr>
            <p:cNvSpPr txBox="1"/>
            <p:nvPr/>
          </p:nvSpPr>
          <p:spPr>
            <a:xfrm>
              <a:off x="2981877" y="1261413"/>
              <a:ext cx="1606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tweak parameters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3AE8-8FD9-42BD-AE4C-50824817A3BE}"/>
                </a:ext>
              </a:extLst>
            </p:cNvPr>
            <p:cNvSpPr txBox="1"/>
            <p:nvPr/>
          </p:nvSpPr>
          <p:spPr>
            <a:xfrm>
              <a:off x="1981411" y="2994163"/>
              <a:ext cx="20826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Learning</a:t>
              </a:r>
            </a:p>
            <a:p>
              <a:r>
                <a:rPr lang="en-US" sz="3600" dirty="0"/>
                <a:t>algorithm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3E72ED-34C5-4298-9AB8-613072717724}"/>
              </a:ext>
            </a:extLst>
          </p:cNvPr>
          <p:cNvGrpSpPr/>
          <p:nvPr/>
        </p:nvGrpSpPr>
        <p:grpSpPr>
          <a:xfrm>
            <a:off x="7243957" y="744885"/>
            <a:ext cx="4772978" cy="5953625"/>
            <a:chOff x="7244900" y="744536"/>
            <a:chExt cx="4773600" cy="59544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F8A14B-2929-41E0-8B1E-6F87A1AB8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322"/>
            <a:stretch/>
          </p:blipFill>
          <p:spPr>
            <a:xfrm rot="19999045">
              <a:off x="8168246" y="1425615"/>
              <a:ext cx="509082" cy="9673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F80A36D-19BF-420D-AAD3-7DB1B4CF7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r="77886"/>
            <a:stretch/>
          </p:blipFill>
          <p:spPr>
            <a:xfrm rot="19755013">
              <a:off x="9449877" y="4514488"/>
              <a:ext cx="363647" cy="2155965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ADE6820-4DFC-4999-93FF-68D35D418220}"/>
                </a:ext>
              </a:extLst>
            </p:cNvPr>
            <p:cNvSpPr/>
            <p:nvPr/>
          </p:nvSpPr>
          <p:spPr>
            <a:xfrm>
              <a:off x="7244900" y="744536"/>
              <a:ext cx="4773600" cy="59544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Billedresultat for function">
              <a:extLst>
                <a:ext uri="{FF2B5EF4-FFF2-40B4-BE49-F238E27FC236}">
                  <a16:creationId xmlns:a16="http://schemas.microsoft.com/office/drawing/2014/main" id="{101A12E1-7AF0-4F8A-809B-7DE07ED1F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868" y="2110265"/>
              <a:ext cx="2749503" cy="272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523C53A9-9EB6-47D0-9C04-5EC5F2CDD3E8}"/>
              </a:ext>
            </a:extLst>
          </p:cNvPr>
          <p:cNvSpPr txBox="1">
            <a:spLocks/>
          </p:cNvSpPr>
          <p:nvPr/>
        </p:nvSpPr>
        <p:spPr>
          <a:xfrm>
            <a:off x="7052324" y="158496"/>
            <a:ext cx="11345723" cy="521815"/>
          </a:xfrm>
          <a:prstGeom prst="rect">
            <a:avLst/>
          </a:prstGeom>
        </p:spPr>
        <p:txBody>
          <a:bodyPr vert="horz" lIns="91428" tIns="45714" rIns="91428" bIns="45714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 useful model: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0A1C96-60D7-4DF4-A129-563A43BCABE5}"/>
              </a:ext>
            </a:extLst>
          </p:cNvPr>
          <p:cNvSpPr/>
          <p:nvPr/>
        </p:nvSpPr>
        <p:spPr>
          <a:xfrm>
            <a:off x="297504" y="824141"/>
            <a:ext cx="5540935" cy="563386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D2FD219F-5C4B-4255-973C-441534503550}"/>
              </a:ext>
            </a:extLst>
          </p:cNvPr>
          <p:cNvSpPr/>
          <p:nvPr/>
        </p:nvSpPr>
        <p:spPr>
          <a:xfrm rot="3117008">
            <a:off x="6337528" y="3779955"/>
            <a:ext cx="431944" cy="1465804"/>
          </a:xfrm>
          <a:prstGeom prst="up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6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7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8AEAB-B2BC-4D59-AE19-110040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Presentation title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49F5A-6E35-4A86-B737-3396F34BEE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Date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77D4-6570-4099-AF87-AF0B96B9E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80</a:t>
            </a:fld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B3871-88E6-403D-AB23-7718012318E5}"/>
              </a:ext>
            </a:extLst>
          </p:cNvPr>
          <p:cNvSpPr/>
          <p:nvPr/>
        </p:nvSpPr>
        <p:spPr>
          <a:xfrm>
            <a:off x="4655046" y="2564904"/>
            <a:ext cx="3839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forestFloor</a:t>
            </a:r>
            <a:r>
              <a:rPr lang="en-US" dirty="0"/>
              <a:t> example + interaction</a:t>
            </a:r>
          </a:p>
        </p:txBody>
      </p:sp>
    </p:spTree>
    <p:extLst>
      <p:ext uri="{BB962C8B-B14F-4D97-AF65-F5344CB8AC3E}">
        <p14:creationId xmlns:p14="http://schemas.microsoft.com/office/powerpoint/2010/main" val="20500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rgbClr val="82786F"/>
                </a:solidFill>
                <a:latin typeface="Verdana"/>
                <a:ea typeface="+mn-ea"/>
              </a:rPr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B01E8EF-57E8-4F85-90EB-163CEE512F88}" type="slidenum">
              <a:rPr lang="en-GB">
                <a:solidFill>
                  <a:srgbClr val="82786F"/>
                </a:solidFill>
                <a:latin typeface="Verdan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81</a:t>
            </a:fld>
            <a:endParaRPr lang="en-GB" dirty="0">
              <a:solidFill>
                <a:srgbClr val="82786F"/>
              </a:solidFill>
              <a:latin typeface="Verdana"/>
              <a:ea typeface="+mn-ea"/>
            </a:endParaRPr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592929" y="564076"/>
            <a:ext cx="9885045" cy="697547"/>
          </a:xfrm>
          <a:prstGeom prst="rect">
            <a:avLst/>
          </a:prstGeom>
          <a:noFill/>
        </p:spPr>
        <p:txBody>
          <a:bodyPr vert="horz" wrap="none" lIns="121904" tIns="60952" rIns="121904" bIns="60952" rtlCol="0" anchor="ctr" anchorCtr="0">
            <a:spAutoFit/>
          </a:bodyPr>
          <a:lstStyle/>
          <a:p>
            <a:pPr algn="ctr"/>
            <a:r>
              <a:rPr lang="en-GB" sz="3733" u="sng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 </a:t>
            </a:r>
            <a:endParaRPr lang="en-GB" sz="3733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80661" y="1613580"/>
            <a:ext cx="2466092" cy="235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533935" y="1311666"/>
            <a:ext cx="2064786" cy="196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81314" y="3028590"/>
            <a:ext cx="2064786" cy="196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75912" y="2318250"/>
            <a:ext cx="2307208" cy="220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70" y="2650502"/>
            <a:ext cx="1975693" cy="11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2989" y="2630341"/>
            <a:ext cx="1876528" cy="100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690826" y="2438836"/>
            <a:ext cx="1876528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42062" y="2876530"/>
            <a:ext cx="457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solidFill>
                  <a:srgbClr val="001965"/>
                </a:solidFill>
                <a:latin typeface="Verdana"/>
                <a:ea typeface="+mn-ea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1664" y="2726216"/>
            <a:ext cx="5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solidFill>
                  <a:srgbClr val="001965"/>
                </a:solidFill>
                <a:latin typeface="Verdana"/>
                <a:ea typeface="+mn-ea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98600" y="2630341"/>
            <a:ext cx="856325" cy="1077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6399" dirty="0">
                <a:solidFill>
                  <a:srgbClr val="001965"/>
                </a:solidFill>
                <a:latin typeface="Verdana"/>
                <a:ea typeface="+mn-ea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80575" y="4241256"/>
            <a:ext cx="7374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2</a:t>
            </a:r>
            <a:r>
              <a:rPr lang="en-GB" sz="2400" baseline="30000" dirty="0">
                <a:solidFill>
                  <a:srgbClr val="001965"/>
                </a:solidFill>
                <a:latin typeface="Verdana"/>
                <a:ea typeface="+mn-ea"/>
              </a:rPr>
              <a:t>nd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 order effects: f(X) = ∑</a:t>
            </a:r>
            <a:r>
              <a:rPr lang="en-GB" sz="2400" baseline="-25000" dirty="0" err="1">
                <a:solidFill>
                  <a:srgbClr val="001965"/>
                </a:solidFill>
                <a:latin typeface="Verdana"/>
                <a:ea typeface="+mn-ea"/>
              </a:rPr>
              <a:t>p</a:t>
            </a:r>
            <a:r>
              <a:rPr lang="en-GB" sz="2400" dirty="0" err="1">
                <a:solidFill>
                  <a:srgbClr val="001965"/>
                </a:solidFill>
                <a:latin typeface="Verdana"/>
                <a:ea typeface="+mn-ea"/>
              </a:rPr>
              <a:t>∑</a:t>
            </a:r>
            <a:r>
              <a:rPr lang="en-GB" sz="2400" baseline="-25000" dirty="0" err="1">
                <a:solidFill>
                  <a:srgbClr val="001965"/>
                </a:solidFill>
                <a:latin typeface="Verdana"/>
                <a:ea typeface="+mn-ea"/>
              </a:rPr>
              <a:t>p</a:t>
            </a:r>
            <a:r>
              <a:rPr lang="en-GB" sz="2400" dirty="0" err="1">
                <a:solidFill>
                  <a:srgbClr val="001965"/>
                </a:solidFill>
                <a:latin typeface="Verdana"/>
                <a:ea typeface="+mn-ea"/>
              </a:rPr>
              <a:t>h</a:t>
            </a:r>
            <a:r>
              <a:rPr lang="en-GB" sz="2400" baseline="-25000" dirty="0" err="1">
                <a:solidFill>
                  <a:srgbClr val="001965"/>
                </a:solidFill>
                <a:latin typeface="Verdana"/>
                <a:ea typeface="+mn-ea"/>
              </a:rPr>
              <a:t>ij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</a:t>
            </a:r>
            <a:r>
              <a:rPr lang="en-GB" sz="2400" dirty="0" err="1">
                <a:solidFill>
                  <a:srgbClr val="001965"/>
                </a:solidFill>
                <a:latin typeface="Verdana"/>
                <a:ea typeface="+mn-ea"/>
              </a:rPr>
              <a:t>X</a:t>
            </a:r>
            <a:r>
              <a:rPr lang="en-GB" sz="2400" baseline="-25000" dirty="0" err="1">
                <a:solidFill>
                  <a:srgbClr val="001965"/>
                </a:solidFill>
                <a:latin typeface="Verdana"/>
                <a:ea typeface="+mn-ea"/>
              </a:rPr>
              <a:t>ij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) +  J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o&gt;2 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(X)</a:t>
            </a:r>
          </a:p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001965"/>
              </a:solidFill>
              <a:latin typeface="Verdana"/>
              <a:ea typeface="+mn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47281" y="2137964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h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12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1,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 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2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96065" y="2158124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h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13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1,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 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3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94969" y="1895811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h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24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(x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2,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 x</a:t>
            </a:r>
            <a:r>
              <a:rPr lang="en-GB" sz="2400" baseline="-25000" dirty="0">
                <a:solidFill>
                  <a:srgbClr val="001965"/>
                </a:solidFill>
                <a:latin typeface="Verdana"/>
                <a:ea typeface="+mn-ea"/>
              </a:rPr>
              <a:t>4</a:t>
            </a:r>
            <a:r>
              <a:rPr lang="en-GB" sz="2400" dirty="0">
                <a:solidFill>
                  <a:srgbClr val="001965"/>
                </a:solidFill>
                <a:latin typeface="Verdan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3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76B7-13D4-4A02-ABB9-6C7588B3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B2821-21A0-4A47-A9F2-017D70103B54}"/>
              </a:ext>
            </a:extLst>
          </p:cNvPr>
          <p:cNvSpPr/>
          <p:nvPr/>
        </p:nvSpPr>
        <p:spPr>
          <a:xfrm>
            <a:off x="3142878" y="2420888"/>
            <a:ext cx="51125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wwq</a:t>
            </a:r>
            <a:r>
              <a:rPr lang="en-US" dirty="0"/>
              <a:t> example</a:t>
            </a:r>
          </a:p>
          <a:p>
            <a:endParaRPr lang="en-US" dirty="0"/>
          </a:p>
          <a:p>
            <a:r>
              <a:rPr lang="en-US" dirty="0"/>
              <a:t>All random forest / </a:t>
            </a:r>
            <a:r>
              <a:rPr lang="en-US" dirty="0" err="1"/>
              <a:t>forestFloor</a:t>
            </a:r>
            <a:r>
              <a:rPr lang="en-US" dirty="0"/>
              <a:t> examples plus visualizations can be downloaded from</a:t>
            </a:r>
          </a:p>
          <a:p>
            <a:endParaRPr lang="en-US" dirty="0"/>
          </a:p>
          <a:p>
            <a:r>
              <a:rPr lang="en-US" dirty="0">
                <a:hlinkClick r:id="rId2" action="ppaction://hlinkfile"/>
              </a:rPr>
              <a:t>github.com/</a:t>
            </a:r>
            <a:r>
              <a:rPr lang="en-US" dirty="0" err="1">
                <a:hlinkClick r:id="rId2" action="ppaction://hlinkfile"/>
              </a:rPr>
              <a:t>sorhawell</a:t>
            </a:r>
            <a:r>
              <a:rPr lang="en-US" dirty="0">
                <a:hlinkClick r:id="rId2" action="ppaction://hlinkfile"/>
              </a:rPr>
              <a:t>/</a:t>
            </a:r>
            <a:r>
              <a:rPr lang="en-US" dirty="0" err="1">
                <a:hlinkClick r:id="rId2" action="ppaction://hlinkfile"/>
              </a:rPr>
              <a:t>ffintro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94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7602-BD73-4938-9636-55DFF73E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Variable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24EE-FDC5-40BB-979C-30BB7901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83</a:t>
            </a:fld>
            <a:endParaRPr lang="en-GB" dirty="0"/>
          </a:p>
        </p:txBody>
      </p:sp>
      <p:pic>
        <p:nvPicPr>
          <p:cNvPr id="1026" name="Picture 2" descr="Billedresultat for engine with hammer">
            <a:extLst>
              <a:ext uri="{FF2B5EF4-FFF2-40B4-BE49-F238E27FC236}">
                <a16:creationId xmlns:a16="http://schemas.microsoft.com/office/drawing/2014/main" id="{DB099AB6-B02D-4E0D-833B-4B619E62B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4"/>
          <a:stretch/>
        </p:blipFill>
        <p:spPr bwMode="auto">
          <a:xfrm>
            <a:off x="622300" y="1484783"/>
            <a:ext cx="6769050" cy="46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980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7" y="1772816"/>
            <a:ext cx="50800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03" y="4097939"/>
            <a:ext cx="1874373" cy="4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EE732C-5B11-4F22-92D3-C8D61463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9" y="214457"/>
            <a:ext cx="5439933" cy="521815"/>
          </a:xfrm>
        </p:spPr>
        <p:txBody>
          <a:bodyPr>
            <a:noAutofit/>
          </a:bodyPr>
          <a:lstStyle/>
          <a:p>
            <a:r>
              <a:rPr lang="en-US" sz="3600" dirty="0"/>
              <a:t>a learner…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463215-61E2-4FDC-80DC-7C1F64E810E7}"/>
              </a:ext>
            </a:extLst>
          </p:cNvPr>
          <p:cNvGrpSpPr/>
          <p:nvPr/>
        </p:nvGrpSpPr>
        <p:grpSpPr>
          <a:xfrm>
            <a:off x="924425" y="1240129"/>
            <a:ext cx="4485426" cy="4963136"/>
            <a:chOff x="1016001" y="1261413"/>
            <a:chExt cx="4486010" cy="49637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78551-B55E-4D76-A364-2025E3B8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1" y="2418393"/>
              <a:ext cx="3931752" cy="2606686"/>
            </a:xfrm>
            <a:prstGeom prst="rect">
              <a:avLst/>
            </a:prstGeom>
          </p:spPr>
        </p:pic>
        <p:pic>
          <p:nvPicPr>
            <p:cNvPr id="13" name="Picture 2" descr="Billedresultat for function">
              <a:extLst>
                <a:ext uri="{FF2B5EF4-FFF2-40B4-BE49-F238E27FC236}">
                  <a16:creationId xmlns:a16="http://schemas.microsoft.com/office/drawing/2014/main" id="{C2C6CD39-82E4-4F7C-8730-D4BD3A085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825" y="4681272"/>
              <a:ext cx="1558088" cy="154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illedresultat for screwdriver diagram">
              <a:extLst>
                <a:ext uri="{FF2B5EF4-FFF2-40B4-BE49-F238E27FC236}">
                  <a16:creationId xmlns:a16="http://schemas.microsoft.com/office/drawing/2014/main" id="{F31FB2D7-0873-4D3D-A5C1-45C7A29CC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3394">
              <a:off x="3867285" y="1572533"/>
              <a:ext cx="724154" cy="72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illedresultat for PARAMETERS">
              <a:extLst>
                <a:ext uri="{FF2B5EF4-FFF2-40B4-BE49-F238E27FC236}">
                  <a16:creationId xmlns:a16="http://schemas.microsoft.com/office/drawing/2014/main" id="{5CF0E907-BA1C-47BC-93C3-80A18A0A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89" y="1561951"/>
              <a:ext cx="698758" cy="69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E819D4-350F-405E-A2B6-CF3B6B1FB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55013">
              <a:off x="1413485" y="1548918"/>
              <a:ext cx="573638" cy="7921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AB1931-9C86-4219-8DF6-FF77B6515761}"/>
                </a:ext>
              </a:extLst>
            </p:cNvPr>
            <p:cNvSpPr txBox="1"/>
            <p:nvPr/>
          </p:nvSpPr>
          <p:spPr>
            <a:xfrm rot="19978946">
              <a:off x="1021170" y="133470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3E5C0-67D4-44D4-896A-BD77A7E2499C}"/>
                </a:ext>
              </a:extLst>
            </p:cNvPr>
            <p:cNvSpPr txBox="1"/>
            <p:nvPr/>
          </p:nvSpPr>
          <p:spPr>
            <a:xfrm>
              <a:off x="4336307" y="4834771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FB60B-0E34-4682-8CE5-E8A94D946ADD}"/>
                </a:ext>
              </a:extLst>
            </p:cNvPr>
            <p:cNvSpPr txBox="1"/>
            <p:nvPr/>
          </p:nvSpPr>
          <p:spPr>
            <a:xfrm>
              <a:off x="2981877" y="1261413"/>
              <a:ext cx="1606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tweak parameters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3AE8-8FD9-42BD-AE4C-50824817A3BE}"/>
                </a:ext>
              </a:extLst>
            </p:cNvPr>
            <p:cNvSpPr txBox="1"/>
            <p:nvPr/>
          </p:nvSpPr>
          <p:spPr>
            <a:xfrm>
              <a:off x="1981411" y="2994163"/>
              <a:ext cx="20826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Learning</a:t>
              </a:r>
            </a:p>
            <a:p>
              <a:r>
                <a:rPr lang="en-US" sz="3600" dirty="0"/>
                <a:t>algorithm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3E72ED-34C5-4298-9AB8-613072717724}"/>
              </a:ext>
            </a:extLst>
          </p:cNvPr>
          <p:cNvGrpSpPr/>
          <p:nvPr/>
        </p:nvGrpSpPr>
        <p:grpSpPr>
          <a:xfrm>
            <a:off x="7243957" y="744885"/>
            <a:ext cx="4772978" cy="5953625"/>
            <a:chOff x="7244900" y="744536"/>
            <a:chExt cx="4773600" cy="59544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F8A14B-2929-41E0-8B1E-6F87A1AB8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322"/>
            <a:stretch/>
          </p:blipFill>
          <p:spPr>
            <a:xfrm rot="19999045">
              <a:off x="8168246" y="1425615"/>
              <a:ext cx="509082" cy="9673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F80A36D-19BF-420D-AAD3-7DB1B4CF7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r="77886"/>
            <a:stretch/>
          </p:blipFill>
          <p:spPr>
            <a:xfrm rot="19755013">
              <a:off x="9449877" y="4514488"/>
              <a:ext cx="363647" cy="2155965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ADE6820-4DFC-4999-93FF-68D35D418220}"/>
                </a:ext>
              </a:extLst>
            </p:cNvPr>
            <p:cNvSpPr/>
            <p:nvPr/>
          </p:nvSpPr>
          <p:spPr>
            <a:xfrm>
              <a:off x="7244900" y="744536"/>
              <a:ext cx="4773600" cy="59544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Billedresultat for function">
              <a:extLst>
                <a:ext uri="{FF2B5EF4-FFF2-40B4-BE49-F238E27FC236}">
                  <a16:creationId xmlns:a16="http://schemas.microsoft.com/office/drawing/2014/main" id="{101A12E1-7AF0-4F8A-809B-7DE07ED1F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868" y="2110265"/>
              <a:ext cx="2749503" cy="272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523C53A9-9EB6-47D0-9C04-5EC5F2CDD3E8}"/>
              </a:ext>
            </a:extLst>
          </p:cNvPr>
          <p:cNvSpPr txBox="1">
            <a:spLocks/>
          </p:cNvSpPr>
          <p:nvPr/>
        </p:nvSpPr>
        <p:spPr>
          <a:xfrm>
            <a:off x="7052324" y="158496"/>
            <a:ext cx="11345723" cy="521815"/>
          </a:xfrm>
          <a:prstGeom prst="rect">
            <a:avLst/>
          </a:prstGeom>
        </p:spPr>
        <p:txBody>
          <a:bodyPr vert="horz" lIns="91428" tIns="45714" rIns="91428" bIns="45714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 useful model: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0A1C96-60D7-4DF4-A129-563A43BCABE5}"/>
              </a:ext>
            </a:extLst>
          </p:cNvPr>
          <p:cNvSpPr/>
          <p:nvPr/>
        </p:nvSpPr>
        <p:spPr>
          <a:xfrm>
            <a:off x="297504" y="824141"/>
            <a:ext cx="5540935" cy="563386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D2FD219F-5C4B-4255-973C-441534503550}"/>
              </a:ext>
            </a:extLst>
          </p:cNvPr>
          <p:cNvSpPr/>
          <p:nvPr/>
        </p:nvSpPr>
        <p:spPr>
          <a:xfrm rot="3117008">
            <a:off x="6337528" y="3779955"/>
            <a:ext cx="431944" cy="1465804"/>
          </a:xfrm>
          <a:prstGeom prst="up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0478F6-DB85-4795-822D-557826B6F3EC}"/>
              </a:ext>
            </a:extLst>
          </p:cNvPr>
          <p:cNvSpPr/>
          <p:nvPr/>
        </p:nvSpPr>
        <p:spPr>
          <a:xfrm rot="19501036">
            <a:off x="1269818" y="1564884"/>
            <a:ext cx="337655" cy="9445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045D0-26BB-4139-A7B9-F878ED70C70C}"/>
              </a:ext>
            </a:extLst>
          </p:cNvPr>
          <p:cNvSpPr/>
          <p:nvPr/>
        </p:nvSpPr>
        <p:spPr>
          <a:xfrm rot="19680454">
            <a:off x="9212365" y="4220921"/>
            <a:ext cx="767106" cy="263389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EE5BD7DF-0026-400F-9551-45BCCB4DC072}"/>
              </a:ext>
            </a:extLst>
          </p:cNvPr>
          <p:cNvSpPr/>
          <p:nvPr/>
        </p:nvSpPr>
        <p:spPr>
          <a:xfrm rot="884477">
            <a:off x="-1824134" y="2482418"/>
            <a:ext cx="11355646" cy="2573186"/>
          </a:xfrm>
          <a:prstGeom prst="arc">
            <a:avLst>
              <a:gd name="adj1" fmla="val 12329519"/>
              <a:gd name="adj2" fmla="val 21055876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DTU Compute 16_9 UK" id="{83480179-9FF4-1344-BBE6-360B606AEBCE}" vid="{B552EDB3-CFF8-0F42-B4B3-EAA77BFFFF9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DTU Compute 16_9 UK</Template>
  <TotalTime>4586</TotalTime>
  <Words>2058</Words>
  <Application>Microsoft Office PowerPoint</Application>
  <PresentationFormat>Custom</PresentationFormat>
  <Paragraphs>971</Paragraphs>
  <Slides>84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ＭＳ Ｐゴシック</vt:lpstr>
      <vt:lpstr>Calibri</vt:lpstr>
      <vt:lpstr>Cambria Math</vt:lpstr>
      <vt:lpstr>Courier New</vt:lpstr>
      <vt:lpstr>Times New Roman</vt:lpstr>
      <vt:lpstr>Verdana</vt:lpstr>
      <vt:lpstr>Institute</vt:lpstr>
      <vt:lpstr>Advanced Analysis </vt:lpstr>
      <vt:lpstr>Who are we?</vt:lpstr>
      <vt:lpstr>Agenda</vt:lpstr>
      <vt:lpstr>Introduction to Machine Learning</vt:lpstr>
      <vt:lpstr>What is a model?</vt:lpstr>
      <vt:lpstr>PowerPoint Presentation</vt:lpstr>
      <vt:lpstr>Multivariate functions / statistics</vt:lpstr>
      <vt:lpstr>a learner…</vt:lpstr>
      <vt:lpstr>a learner…</vt:lpstr>
      <vt:lpstr>PowerPoint Presentation</vt:lpstr>
      <vt:lpstr>Supervised Learning</vt:lpstr>
      <vt:lpstr>Unsupervised Learning</vt:lpstr>
      <vt:lpstr>Parametric vs. non-parametric</vt:lpstr>
      <vt:lpstr>PowerPoint Presentation</vt:lpstr>
      <vt:lpstr>Curse of Dimensionality</vt:lpstr>
      <vt:lpstr>Over fitting          &amp;        under fitting</vt:lpstr>
      <vt:lpstr>PowerPoint Presentation</vt:lpstr>
      <vt:lpstr>How do we estimate future model performance?</vt:lpstr>
      <vt:lpstr>What do sample from the well?</vt:lpstr>
      <vt:lpstr>Variance and bias</vt:lpstr>
      <vt:lpstr>PowerPoint Presentation</vt:lpstr>
      <vt:lpstr>Cross validation</vt:lpstr>
      <vt:lpstr>Break!</vt:lpstr>
      <vt:lpstr>Sparse and Regularized Regression and Classification</vt:lpstr>
      <vt:lpstr>Curse of Dimensionality</vt:lpstr>
      <vt:lpstr>Ordinary Least Squares</vt:lpstr>
      <vt:lpstr>Example: Diabetes</vt:lpstr>
      <vt:lpstr>Example: Diabetes</vt:lpstr>
      <vt:lpstr>Expected Prediction Error</vt:lpstr>
      <vt:lpstr>Introducing bias lowers the over all EPE</vt:lpstr>
      <vt:lpstr>Penalized Linear Regression introduces bias</vt:lpstr>
      <vt:lpstr>Norms of parameters can be used for penalizing</vt:lpstr>
      <vt:lpstr>The solution is a compromise</vt:lpstr>
      <vt:lpstr>Example: Larger λ in ridge gives smaller parameters</vt:lpstr>
      <vt:lpstr>Example: Ridge regression has smaller parameters</vt:lpstr>
      <vt:lpstr>Example: Larger λ in lasso makes more coefficients zero</vt:lpstr>
      <vt:lpstr>Example: Lasso makes some parameters zero</vt:lpstr>
      <vt:lpstr>Elastic net is the best of both worlds</vt:lpstr>
      <vt:lpstr>Example: Larger λ in elastic net makes more coefficients zero and  all smaller</vt:lpstr>
      <vt:lpstr>Example: Coefficients are a compromise</vt:lpstr>
      <vt:lpstr>PowerPoint Presentation</vt:lpstr>
      <vt:lpstr>Same principle can be used in classification </vt:lpstr>
      <vt:lpstr>Sparse/Regularized classification examples</vt:lpstr>
      <vt:lpstr>Exercise: Model Selection</vt:lpstr>
      <vt:lpstr>Break!</vt:lpstr>
      <vt:lpstr>Ensemble Methods</vt:lpstr>
      <vt:lpstr>Ensemble methods combine methods</vt:lpstr>
      <vt:lpstr>Combine the same methods with bagging</vt:lpstr>
      <vt:lpstr>Example: Data comes from sin(x)</vt:lpstr>
      <vt:lpstr>Bias of bagged method is the same as of original </vt:lpstr>
      <vt:lpstr>A flexible – low bias -  method is needed</vt:lpstr>
      <vt:lpstr>Bagging can reduce the variance</vt:lpstr>
      <vt:lpstr>PowerPoint Presentation</vt:lpstr>
      <vt:lpstr>PowerPoint Presentation</vt:lpstr>
      <vt:lpstr>PowerPoint Presentation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Break!</vt:lpstr>
      <vt:lpstr>Exercise: Random Forest</vt:lpstr>
      <vt:lpstr>Diagnostics</vt:lpstr>
      <vt:lpstr>A little follow up on random forests and bagging </vt:lpstr>
      <vt:lpstr>Representations of models</vt:lpstr>
      <vt:lpstr>splitting model map in components </vt:lpstr>
      <vt:lpstr>Partial dependence example + dimension reduction by projection</vt:lpstr>
      <vt:lpstr>PowerPoint Presentation</vt:lpstr>
      <vt:lpstr>PowerPoint Presentation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splitting model map in components </vt:lpstr>
      <vt:lpstr>PowerPoint Presentation</vt:lpstr>
      <vt:lpstr>Variable importance</vt:lpstr>
      <vt:lpstr>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Analysis</dc:title>
  <dc:creator>Agnes Nielsen</dc:creator>
  <cp:lastModifiedBy>soren</cp:lastModifiedBy>
  <cp:revision>76</cp:revision>
  <dcterms:created xsi:type="dcterms:W3CDTF">2017-10-03T10:41:58Z</dcterms:created>
  <dcterms:modified xsi:type="dcterms:W3CDTF">2017-10-23T14:33:04Z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String">
    <vt:lpwstr>Engelsk (Storbritannien)</vt:lpwstr>
  </property>
  <property fmtid="{D5CDD505-2E9C-101B-9397-08002B2CF9AE}" pid="3" name="SD_CtlText_Usersettings_Userprofile">
    <vt:lpwstr>Navn Navnesen profil</vt:lpwstr>
  </property>
  <property fmtid="{D5CDD505-2E9C-101B-9397-08002B2CF9AE}" pid="4" name="SD_DocumentLanguage">
    <vt:lpwstr>en-GB</vt:lpwstr>
  </property>
  <property fmtid="{D5CDD505-2E9C-101B-9397-08002B2CF9AE}" pid="5" name="sdDocumentDate">
    <vt:lpwstr>42223</vt:lpwstr>
  </property>
  <property fmtid="{D5CDD505-2E9C-101B-9397-08002B2CF9AE}" pid="6" name="sdDocumentDateFormat">
    <vt:lpwstr>en-GB:dd MMMM yyyy</vt:lpwstr>
  </property>
  <property fmtid="{D5CDD505-2E9C-101B-9397-08002B2CF9AE}" pid="7" name="SD_UserprofileName">
    <vt:lpwstr>Navn Navnesen profil</vt:lpwstr>
  </property>
  <property fmtid="{D5CDD505-2E9C-101B-9397-08002B2CF9AE}" pid="8" name="SD_Office_SD_OFF_ID">
    <vt:lpwstr>12</vt:lpwstr>
  </property>
  <property fmtid="{D5CDD505-2E9C-101B-9397-08002B2CF9AE}" pid="9" name="SD_Office_SD_OFF_Group">
    <vt:lpwstr>Institut</vt:lpwstr>
  </property>
  <property fmtid="{D5CDD505-2E9C-101B-9397-08002B2CF9AE}" pid="10" name="SD_Office_SD_OFF_Identity">
    <vt:lpwstr>DTU Compute</vt:lpwstr>
  </property>
  <property fmtid="{D5CDD505-2E9C-101B-9397-08002B2CF9AE}" pid="11" name="SD_Office_SD_OFF_DTUNavn">
    <vt:lpwstr>Technical University of Denmark</vt:lpwstr>
  </property>
  <property fmtid="{D5CDD505-2E9C-101B-9397-08002B2CF9AE}" pid="12" name="SD_Office_SD_OFF_Workarea">
    <vt:lpwstr>DTU Compute, Technical University of Denmark</vt:lpwstr>
  </property>
  <property fmtid="{D5CDD505-2E9C-101B-9397-08002B2CF9AE}" pid="13" name="SD_Office_SD_OFF_Name">
    <vt:lpwstr>Department of Applied Mathematics _x000d_
and Computer Science</vt:lpwstr>
  </property>
  <property fmtid="{D5CDD505-2E9C-101B-9397-08002B2CF9AE}" pid="14" name="SD_Office_SD_OFF_Address">
    <vt:lpwstr>Richard Petersens Plads</vt:lpwstr>
  </property>
  <property fmtid="{D5CDD505-2E9C-101B-9397-08002B2CF9AE}" pid="15" name="SD_Office_SD_OFF_City">
    <vt:lpwstr>2800 Kgs. Lyngby*Denmark</vt:lpwstr>
  </property>
  <property fmtid="{D5CDD505-2E9C-101B-9397-08002B2CF9AE}" pid="16" name="SD_Office_SD_OFF_CVR">
    <vt:lpwstr>DK 30 06 09 46</vt:lpwstr>
  </property>
  <property fmtid="{D5CDD505-2E9C-101B-9397-08002B2CF9AE}" pid="17" name="SD_Office_SD_OFF_Phone">
    <vt:lpwstr>45 25 30 31</vt:lpwstr>
  </property>
  <property fmtid="{D5CDD505-2E9C-101B-9397-08002B2CF9AE}" pid="18" name="SD_Office_SD_OFF_Phone_2">
    <vt:lpwstr>45 88 13 99</vt:lpwstr>
  </property>
  <property fmtid="{D5CDD505-2E9C-101B-9397-08002B2CF9AE}" pid="19" name="SD_Office_SD_OFF_Department">
    <vt:lpwstr>Building 324</vt:lpwstr>
  </property>
  <property fmtid="{D5CDD505-2E9C-101B-9397-08002B2CF9AE}" pid="20" name="SD_Office_SD_OFF_Web">
    <vt:lpwstr>www.compute.dtu.dk</vt:lpwstr>
  </property>
  <property fmtid="{D5CDD505-2E9C-101B-9397-08002B2CF9AE}" pid="21" name="SD_Office_SD_OFF_ImageDefinition">
    <vt:lpwstr>Udkast</vt:lpwstr>
  </property>
  <property fmtid="{D5CDD505-2E9C-101B-9397-08002B2CF9AE}" pid="22" name="SD_Office_SD_OFF_ArtworkDefinition">
    <vt:lpwstr>Standard</vt:lpwstr>
  </property>
  <property fmtid="{D5CDD505-2E9C-101B-9397-08002B2CF9AE}" pid="23" name="SD_Office_SD_OFF_PELogoName">
    <vt:lpwstr>Compute_SecondLogo_%IANA%.png</vt:lpwstr>
  </property>
  <property fmtid="{D5CDD505-2E9C-101B-9397-08002B2CF9AE}" pid="24" name="SD_Office_SD_OFF_FriseName">
    <vt:lpwstr>Corporate_frise.png</vt:lpwstr>
  </property>
  <property fmtid="{D5CDD505-2E9C-101B-9397-08002B2CF9AE}" pid="25" name="SD_Office_SD_OFF_LogoName">
    <vt:lpwstr>Compute_%IANA%.wmf</vt:lpwstr>
  </property>
  <property fmtid="{D5CDD505-2E9C-101B-9397-08002B2CF9AE}" pid="26" name="SD_Office_SD_OFF_ColorTheme">
    <vt:lpwstr>DTU</vt:lpwstr>
  </property>
  <property fmtid="{D5CDD505-2E9C-101B-9397-08002B2CF9AE}" pid="27" name="SD_USR_Name">
    <vt:lpwstr>Navn Navnesen</vt:lpwstr>
  </property>
  <property fmtid="{D5CDD505-2E9C-101B-9397-08002B2CF9AE}" pid="28" name="SD_USR_Initials">
    <vt:lpwstr>NANA</vt:lpwstr>
  </property>
  <property fmtid="{D5CDD505-2E9C-101B-9397-08002B2CF9AE}" pid="29" name="SD_USR_Title">
    <vt:lpwstr>Titel</vt:lpwstr>
  </property>
  <property fmtid="{D5CDD505-2E9C-101B-9397-08002B2CF9AE}" pid="30" name="SD_USR_DirectPhone">
    <vt:lpwstr>00 00 00 00</vt:lpwstr>
  </property>
  <property fmtid="{D5CDD505-2E9C-101B-9397-08002B2CF9AE}" pid="31" name="SD_USR_Email">
    <vt:lpwstr>nana@adm.dtu.dk</vt:lpwstr>
  </property>
  <property fmtid="{D5CDD505-2E9C-101B-9397-08002B2CF9AE}" pid="32" name="SD_OFF_Identity">
    <vt:lpwstr>DTU Compute</vt:lpwstr>
  </property>
  <property fmtid="{D5CDD505-2E9C-101B-9397-08002B2CF9AE}" pid="33" name="SD_USR_Department">
    <vt:lpwstr/>
  </property>
  <property fmtid="{D5CDD505-2E9C-101B-9397-08002B2CF9AE}" pid="34" name="DocumentInfoFinished">
    <vt:lpwstr>True</vt:lpwstr>
  </property>
</Properties>
</file>